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8" r:id="rId2"/>
    <p:sldId id="303" r:id="rId3"/>
    <p:sldId id="305" r:id="rId4"/>
    <p:sldId id="306" r:id="rId5"/>
    <p:sldId id="307" r:id="rId6"/>
    <p:sldId id="304" r:id="rId7"/>
    <p:sldId id="302" r:id="rId8"/>
    <p:sldId id="259" r:id="rId9"/>
    <p:sldId id="300" r:id="rId10"/>
    <p:sldId id="296" r:id="rId11"/>
    <p:sldId id="265" r:id="rId1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31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98" d="100"/>
          <a:sy n="98" d="100"/>
        </p:scale>
        <p:origin x="7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FADC01-71B4-40D2-AA0B-8AC8957110F1}" type="datetimeFigureOut">
              <a:rPr lang="es-ES" smtClean="0"/>
              <a:t>21/04/2020</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F97713-79D9-4670-B1C5-DAF9DAD4BC49}" type="slidenum">
              <a:rPr lang="es-ES" smtClean="0"/>
              <a:t>‹Nº›</a:t>
            </a:fld>
            <a:endParaRPr lang="es-ES"/>
          </a:p>
        </p:txBody>
      </p:sp>
    </p:spTree>
    <p:extLst>
      <p:ext uri="{BB962C8B-B14F-4D97-AF65-F5344CB8AC3E}">
        <p14:creationId xmlns:p14="http://schemas.microsoft.com/office/powerpoint/2010/main" val="3244439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DF97713-79D9-4670-B1C5-DAF9DAD4BC49}" type="slidenum">
              <a:rPr lang="es-ES" smtClean="0"/>
              <a:t>3</a:t>
            </a:fld>
            <a:endParaRPr lang="es-ES"/>
          </a:p>
        </p:txBody>
      </p:sp>
    </p:spTree>
    <p:extLst>
      <p:ext uri="{BB962C8B-B14F-4D97-AF65-F5344CB8AC3E}">
        <p14:creationId xmlns:p14="http://schemas.microsoft.com/office/powerpoint/2010/main" val="1758448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DF97713-79D9-4670-B1C5-DAF9DAD4BC49}" type="slidenum">
              <a:rPr lang="es-ES" smtClean="0"/>
              <a:t>4</a:t>
            </a:fld>
            <a:endParaRPr lang="es-ES"/>
          </a:p>
        </p:txBody>
      </p:sp>
    </p:spTree>
    <p:extLst>
      <p:ext uri="{BB962C8B-B14F-4D97-AF65-F5344CB8AC3E}">
        <p14:creationId xmlns:p14="http://schemas.microsoft.com/office/powerpoint/2010/main" val="363966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DF97713-79D9-4670-B1C5-DAF9DAD4BC49}" type="slidenum">
              <a:rPr lang="es-ES" smtClean="0"/>
              <a:t>5</a:t>
            </a:fld>
            <a:endParaRPr lang="es-ES"/>
          </a:p>
        </p:txBody>
      </p:sp>
    </p:spTree>
    <p:extLst>
      <p:ext uri="{BB962C8B-B14F-4D97-AF65-F5344CB8AC3E}">
        <p14:creationId xmlns:p14="http://schemas.microsoft.com/office/powerpoint/2010/main" val="3341564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DF97713-79D9-4670-B1C5-DAF9DAD4BC49}" type="slidenum">
              <a:rPr lang="es-ES" smtClean="0"/>
              <a:t>6</a:t>
            </a:fld>
            <a:endParaRPr lang="es-ES"/>
          </a:p>
        </p:txBody>
      </p:sp>
    </p:spTree>
    <p:extLst>
      <p:ext uri="{BB962C8B-B14F-4D97-AF65-F5344CB8AC3E}">
        <p14:creationId xmlns:p14="http://schemas.microsoft.com/office/powerpoint/2010/main" val="22838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DF97713-79D9-4670-B1C5-DAF9DAD4BC49}" type="slidenum">
              <a:rPr lang="es-ES" smtClean="0"/>
              <a:t>7</a:t>
            </a:fld>
            <a:endParaRPr lang="es-ES"/>
          </a:p>
        </p:txBody>
      </p:sp>
    </p:spTree>
    <p:extLst>
      <p:ext uri="{BB962C8B-B14F-4D97-AF65-F5344CB8AC3E}">
        <p14:creationId xmlns:p14="http://schemas.microsoft.com/office/powerpoint/2010/main" val="3820981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DF97713-79D9-4670-B1C5-DAF9DAD4BC49}" type="slidenum">
              <a:rPr lang="es-ES" smtClean="0"/>
              <a:t>9</a:t>
            </a:fld>
            <a:endParaRPr lang="es-ES"/>
          </a:p>
        </p:txBody>
      </p:sp>
    </p:spTree>
    <p:extLst>
      <p:ext uri="{BB962C8B-B14F-4D97-AF65-F5344CB8AC3E}">
        <p14:creationId xmlns:p14="http://schemas.microsoft.com/office/powerpoint/2010/main" val="3130076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DF97713-79D9-4670-B1C5-DAF9DAD4BC49}" type="slidenum">
              <a:rPr lang="es-ES" smtClean="0"/>
              <a:t>10</a:t>
            </a:fld>
            <a:endParaRPr lang="es-ES"/>
          </a:p>
        </p:txBody>
      </p:sp>
    </p:spTree>
    <p:extLst>
      <p:ext uri="{BB962C8B-B14F-4D97-AF65-F5344CB8AC3E}">
        <p14:creationId xmlns:p14="http://schemas.microsoft.com/office/powerpoint/2010/main" val="4269965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DF97713-79D9-4670-B1C5-DAF9DAD4BC49}" type="slidenum">
              <a:rPr lang="es-ES" smtClean="0"/>
              <a:t>11</a:t>
            </a:fld>
            <a:endParaRPr lang="es-ES"/>
          </a:p>
        </p:txBody>
      </p:sp>
    </p:spTree>
    <p:extLst>
      <p:ext uri="{BB962C8B-B14F-4D97-AF65-F5344CB8AC3E}">
        <p14:creationId xmlns:p14="http://schemas.microsoft.com/office/powerpoint/2010/main" val="3193156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B7D88B7F-8EC6-4E4A-A255-C0F01175EF21}" type="datetimeFigureOut">
              <a:rPr lang="es-ES" smtClean="0"/>
              <a:t>21/04/2020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1091192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7D88B7F-8EC6-4E4A-A255-C0F01175EF21}" type="datetimeFigureOut">
              <a:rPr lang="es-ES" smtClean="0"/>
              <a:t>21/04/2020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2850283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7D88B7F-8EC6-4E4A-A255-C0F01175EF21}" type="datetimeFigureOut">
              <a:rPr lang="es-ES" smtClean="0"/>
              <a:t>21/04/2020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4264119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7D88B7F-8EC6-4E4A-A255-C0F01175EF21}" type="datetimeFigureOut">
              <a:rPr lang="es-ES" smtClean="0"/>
              <a:t>21/04/2020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1397031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B7D88B7F-8EC6-4E4A-A255-C0F01175EF21}" type="datetimeFigureOut">
              <a:rPr lang="es-ES" smtClean="0"/>
              <a:t>21/04/2020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3150893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B7D88B7F-8EC6-4E4A-A255-C0F01175EF21}" type="datetimeFigureOut">
              <a:rPr lang="es-ES" smtClean="0"/>
              <a:t>21/04/2020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1374248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B7D88B7F-8EC6-4E4A-A255-C0F01175EF21}" type="datetimeFigureOut">
              <a:rPr lang="es-ES" smtClean="0"/>
              <a:t>21/04/2020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2328775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B7D88B7F-8EC6-4E4A-A255-C0F01175EF21}" type="datetimeFigureOut">
              <a:rPr lang="es-ES" smtClean="0"/>
              <a:t>21/04/2020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1131012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7D88B7F-8EC6-4E4A-A255-C0F01175EF21}" type="datetimeFigureOut">
              <a:rPr lang="es-ES" smtClean="0"/>
              <a:t>21/04/2020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3749934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7D88B7F-8EC6-4E4A-A255-C0F01175EF21}" type="datetimeFigureOut">
              <a:rPr lang="es-ES" smtClean="0"/>
              <a:t>21/04/2020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3783595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7D88B7F-8EC6-4E4A-A255-C0F01175EF21}" type="datetimeFigureOut">
              <a:rPr lang="es-ES" smtClean="0"/>
              <a:t>21/04/2020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1609765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58000"/>
          </a:schemeClr>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88B7F-8EC6-4E4A-A255-C0F01175EF21}" type="datetimeFigureOut">
              <a:rPr lang="es-ES" smtClean="0"/>
              <a:t>21/04/2020</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A522FF-4F5B-4CA2-A344-75B9E8707C1D}" type="slidenum">
              <a:rPr lang="es-ES" smtClean="0"/>
              <a:t>‹Nº›</a:t>
            </a:fld>
            <a:endParaRPr lang="es-ES"/>
          </a:p>
        </p:txBody>
      </p:sp>
    </p:spTree>
    <p:extLst>
      <p:ext uri="{BB962C8B-B14F-4D97-AF65-F5344CB8AC3E}">
        <p14:creationId xmlns:p14="http://schemas.microsoft.com/office/powerpoint/2010/main" val="3432316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s://www.camara.es/sites/default/files/noticias/nota_resumen_17_abril_medidas_oo.ii._covid-19.pdf" TargetMode="External"/><Relationship Id="rId5" Type="http://schemas.openxmlformats.org/officeDocument/2006/relationships/hyperlink" Target="https://www.camara.es/sites/default/files/noticias/iniciativas_de_la_ue_en_el_contexto_de_la_crisis_del_covid-19_-_15_abril.pdf" TargetMode="External"/><Relationship Id="rId4" Type="http://schemas.openxmlformats.org/officeDocument/2006/relationships/hyperlink" Target="https://www.camara.es/sites/default/files/noticias/camara_comercio_esp_-_recopilacion_medidas_adoptadas_por_el_gobierno_de_espana_-_crisis_sanitaria_-_17_abril_2020.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emf"/><Relationship Id="rId4" Type="http://schemas.openxmlformats.org/officeDocument/2006/relationships/hyperlink" Target="https://www.camara.es/sistema-cameral-ante-crisis-coronaviru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emf"/><Relationship Id="rId5" Type="http://schemas.openxmlformats.org/officeDocument/2006/relationships/hyperlink" Target="https://www.mscbs.gob.es/profesionales/saludPublica/ccayes/alertasActual/nCov-China/documentos/COVID19_Mascarillas_quirurgicas.pdf" TargetMode="External"/><Relationship Id="rId4" Type="http://schemas.openxmlformats.org/officeDocument/2006/relationships/hyperlink" Target="https://www.mscbs.gob.es/profesionales/saludPublica/ccayes/alertasActual/nCov-China/documentos/COVID19_Mascarillas_higienicas_poblacion_general.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emf"/><Relationship Id="rId5" Type="http://schemas.openxmlformats.org/officeDocument/2006/relationships/hyperlink" Target="https://www.boe.es/boe/dias/2020/04/21/pdfs/BOE-A-2020-4539.pdf" TargetMode="External"/><Relationship Id="rId4" Type="http://schemas.openxmlformats.org/officeDocument/2006/relationships/hyperlink" Target="https://www.boe.es/boe/dias/2020/04/21/pdfs/BOE-A-2020-4538.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214073" y="2886565"/>
            <a:ext cx="6676079" cy="2382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latin typeface="+mn-lt"/>
              </a:rPr>
              <a:t>Boletín de información diaria sobre el COVID-19 </a:t>
            </a:r>
            <a:br>
              <a:rPr lang="es-ES" b="1" dirty="0">
                <a:latin typeface="+mn-lt"/>
              </a:rPr>
            </a:br>
            <a:r>
              <a:rPr lang="es-ES" b="1" dirty="0">
                <a:latin typeface="+mn-lt"/>
              </a:rPr>
              <a:t>y el Estado de Alarma</a:t>
            </a:r>
          </a:p>
        </p:txBody>
      </p:sp>
      <p:pic>
        <p:nvPicPr>
          <p:cNvPr id="8"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1989" y="5868720"/>
            <a:ext cx="2616696" cy="774000"/>
          </a:xfrm>
          <a:prstGeom prst="rect">
            <a:avLst/>
          </a:prstGeom>
          <a:noFill/>
          <a:ln>
            <a:noFill/>
          </a:ln>
          <a:effectLst/>
          <a:extLst>
            <a:ext uri="{909E8E84-426E-40dd-AFC4-6F175D3DCCD1}">
              <a14:hiddenFill xmlns:lc="http://schemas.openxmlformats.org/drawingml/2006/lockedCanvas" xmlns="" xmlns:a14="http://schemas.microsoft.com/office/drawing/2010/main">
                <a:solidFill>
                  <a:schemeClr val="accent1"/>
                </a:solidFill>
              </a14:hiddenFill>
            </a:ext>
            <a:ext uri="{91240B29-F687-4f45-9708-019B960494DF}">
              <a14:hiddenLine xmlns:lc="http://schemas.openxmlformats.org/drawingml/2006/lockedCanvas" xmlns="" xmlns:a14="http://schemas.microsoft.com/office/drawing/2010/main" w="9525">
                <a:solidFill>
                  <a:schemeClr val="tx1"/>
                </a:solidFill>
                <a:miter lim="800000"/>
                <a:headEnd/>
                <a:tailEnd/>
              </a14:hiddenLine>
            </a:ext>
            <a:ext uri="{AF507438-7753-43e0-B8FC-AC1667EBCBE1}">
              <a14:hiddenEffects xmlns:lc="http://schemas.openxmlformats.org/drawingml/2006/lockedCanvas" xmlns="" xmlns:a14="http://schemas.microsoft.com/office/drawing/2010/main">
                <a:effectLst>
                  <a:outerShdw dist="35921" dir="2700000" algn="ctr" rotWithShape="0">
                    <a:schemeClr val="bg2"/>
                  </a:outerShdw>
                </a:effectLst>
              </a14:hiddenEffects>
            </a:ext>
          </a:extLst>
        </p:spPr>
      </p:pic>
      <p:sp>
        <p:nvSpPr>
          <p:cNvPr id="9" name="CuadroTexto 8"/>
          <p:cNvSpPr txBox="1"/>
          <p:nvPr/>
        </p:nvSpPr>
        <p:spPr>
          <a:xfrm>
            <a:off x="9784080" y="6273388"/>
            <a:ext cx="3213463" cy="369332"/>
          </a:xfrm>
          <a:prstGeom prst="rect">
            <a:avLst/>
          </a:prstGeom>
          <a:noFill/>
        </p:spPr>
        <p:txBody>
          <a:bodyPr wrap="square" rtlCol="0">
            <a:spAutoFit/>
          </a:bodyPr>
          <a:lstStyle/>
          <a:p>
            <a:r>
              <a:rPr lang="es-ES" b="1" dirty="0"/>
              <a:t>19 de marzo de 2020</a:t>
            </a:r>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7"/>
            <a:ext cx="12187646" cy="6854693"/>
          </a:xfrm>
          <a:prstGeom prst="rect">
            <a:avLst/>
          </a:prstGeom>
        </p:spPr>
      </p:pic>
      <p:sp>
        <p:nvSpPr>
          <p:cNvPr id="2" name="Rectángulo 1"/>
          <p:cNvSpPr/>
          <p:nvPr/>
        </p:nvSpPr>
        <p:spPr>
          <a:xfrm>
            <a:off x="283770" y="2716226"/>
            <a:ext cx="6096000" cy="1569660"/>
          </a:xfrm>
          <a:prstGeom prst="rect">
            <a:avLst/>
          </a:prstGeom>
        </p:spPr>
        <p:txBody>
          <a:bodyPr>
            <a:spAutoFit/>
          </a:bodyPr>
          <a:lstStyle/>
          <a:p>
            <a:pPr algn="ctr"/>
            <a:r>
              <a:rPr lang="es-ES" sz="3200" b="1" dirty="0"/>
              <a:t>Boletín de información diaria </a:t>
            </a:r>
          </a:p>
          <a:p>
            <a:pPr algn="ctr"/>
            <a:r>
              <a:rPr lang="es-ES" sz="3200" b="1" dirty="0"/>
              <a:t>sobre el COVID-19 </a:t>
            </a:r>
          </a:p>
          <a:p>
            <a:pPr algn="ctr"/>
            <a:r>
              <a:rPr lang="es-ES" sz="3200" b="1" dirty="0"/>
              <a:t>y el Estado de Alarma</a:t>
            </a:r>
          </a:p>
        </p:txBody>
      </p:sp>
      <p:sp>
        <p:nvSpPr>
          <p:cNvPr id="12" name="CuadroTexto 11"/>
          <p:cNvSpPr txBox="1"/>
          <p:nvPr/>
        </p:nvSpPr>
        <p:spPr>
          <a:xfrm>
            <a:off x="566670" y="4456225"/>
            <a:ext cx="4301544" cy="369332"/>
          </a:xfrm>
          <a:prstGeom prst="rect">
            <a:avLst/>
          </a:prstGeom>
          <a:noFill/>
        </p:spPr>
        <p:txBody>
          <a:bodyPr wrap="square" rtlCol="0">
            <a:spAutoFit/>
          </a:bodyPr>
          <a:lstStyle/>
          <a:p>
            <a:pPr algn="ctr"/>
            <a:r>
              <a:rPr lang="es-ES" b="1" dirty="0"/>
              <a:t>21 de abril de 2020</a:t>
            </a:r>
          </a:p>
        </p:txBody>
      </p:sp>
    </p:spTree>
    <p:extLst>
      <p:ext uri="{BB962C8B-B14F-4D97-AF65-F5344CB8AC3E}">
        <p14:creationId xmlns:p14="http://schemas.microsoft.com/office/powerpoint/2010/main" val="1256402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sp>
        <p:nvSpPr>
          <p:cNvPr id="6" name="Rectángulo 5"/>
          <p:cNvSpPr/>
          <p:nvPr/>
        </p:nvSpPr>
        <p:spPr>
          <a:xfrm>
            <a:off x="-2" y="967001"/>
            <a:ext cx="6748530" cy="4724370"/>
          </a:xfrm>
          <a:prstGeom prst="rect">
            <a:avLst/>
          </a:prstGeom>
        </p:spPr>
        <p:txBody>
          <a:bodyPr wrap="square">
            <a:spAutoFit/>
          </a:bodyPr>
          <a:lstStyle/>
          <a:p>
            <a:pPr marL="76200" algn="just">
              <a:spcBef>
                <a:spcPts val="600"/>
              </a:spcBef>
              <a:buSzPts val="2400"/>
            </a:pPr>
            <a:r>
              <a:rPr lang="es-ES" sz="2000" b="1" dirty="0">
                <a:latin typeface="Calibri" panose="020F0502020204030204" pitchFamily="34" charset="0"/>
                <a:cs typeface="Calibri" panose="020F0502020204030204" pitchFamily="34" charset="0"/>
              </a:rPr>
              <a:t>En Cámara de España ponemos a disposición de empresarios,  autónomos y la red territorial de Cámaras de Comercio los siguientes documentos-resumen: </a:t>
            </a:r>
          </a:p>
          <a:p>
            <a:pPr marL="76200">
              <a:spcBef>
                <a:spcPts val="600"/>
              </a:spcBef>
              <a:buSzPts val="2400"/>
            </a:pPr>
            <a:endParaRPr lang="es-ES" dirty="0">
              <a:latin typeface="Calibri" panose="020F0502020204030204" pitchFamily="34" charset="0"/>
              <a:cs typeface="Calibri" panose="020F0502020204030204" pitchFamily="34" charset="0"/>
            </a:endParaRPr>
          </a:p>
          <a:p>
            <a:pPr marL="457200" indent="-381000">
              <a:spcBef>
                <a:spcPts val="600"/>
              </a:spcBef>
              <a:buSzPts val="2400"/>
              <a:buFontTx/>
              <a:buChar char="▸"/>
            </a:pPr>
            <a:r>
              <a:rPr lang="es-ES" dirty="0">
                <a:latin typeface="Calibri" panose="020F0502020204030204" pitchFamily="34" charset="0"/>
                <a:cs typeface="Calibri" panose="020F0502020204030204" pitchFamily="34" charset="0"/>
                <a:hlinkClick r:id="rId4"/>
              </a:rPr>
              <a:t>Medidas aprobadas por el Gobierno de España ante la pandemia de COVID-19</a:t>
            </a:r>
            <a:r>
              <a:rPr lang="es-ES" dirty="0">
                <a:latin typeface="Calibri" panose="020F0502020204030204" pitchFamily="34" charset="0"/>
                <a:cs typeface="Calibri" panose="020F0502020204030204" pitchFamily="34" charset="0"/>
              </a:rPr>
              <a:t>. Es una recopilación de las decisiones tomadas desde el pasado 9 de marzo para actuar ante la crisis sanitaria y económica</a:t>
            </a:r>
          </a:p>
          <a:p>
            <a:pPr marL="457200" indent="-381000">
              <a:spcBef>
                <a:spcPts val="600"/>
              </a:spcBef>
              <a:buSzPts val="2400"/>
              <a:buFontTx/>
              <a:buChar char="▸"/>
            </a:pPr>
            <a:r>
              <a:rPr lang="es-ES" dirty="0">
                <a:latin typeface="Calibri" panose="020F0502020204030204" pitchFamily="34" charset="0"/>
                <a:cs typeface="Calibri" panose="020F0502020204030204" pitchFamily="34" charset="0"/>
                <a:hlinkClick r:id="rId5"/>
              </a:rPr>
              <a:t>Iniciativas de la UE en apoyo a las pymes</a:t>
            </a:r>
            <a:r>
              <a:rPr lang="es-ES" dirty="0">
                <a:latin typeface="Calibri" panose="020F0502020204030204" pitchFamily="34" charset="0"/>
                <a:cs typeface="Calibri" panose="020F0502020204030204" pitchFamily="34" charset="0"/>
              </a:rPr>
              <a:t>. Resumen de las distintas iniciativas puestas en marcha por la Unión Europea en respuesta a la pandemia</a:t>
            </a:r>
          </a:p>
          <a:p>
            <a:pPr marL="457200" indent="-381000">
              <a:spcBef>
                <a:spcPts val="600"/>
              </a:spcBef>
              <a:buSzPts val="2400"/>
              <a:buFontTx/>
              <a:buChar char="▸"/>
            </a:pPr>
            <a:r>
              <a:rPr lang="es-ES" dirty="0">
                <a:latin typeface="Calibri" panose="020F0502020204030204" pitchFamily="34" charset="0"/>
                <a:cs typeface="Calibri" panose="020F0502020204030204" pitchFamily="34" charset="0"/>
                <a:hlinkClick r:id="rId6"/>
              </a:rPr>
              <a:t>Medidas de organismos internacionales</a:t>
            </a:r>
            <a:r>
              <a:rPr lang="es-ES" dirty="0">
                <a:latin typeface="Calibri" panose="020F0502020204030204" pitchFamily="34" charset="0"/>
                <a:cs typeface="Calibri" panose="020F0502020204030204" pitchFamily="34" charset="0"/>
              </a:rPr>
              <a:t>, como la ONU y sus distintas agencias, el Fondo Monetario Internacional o el Banco Mundial, en respuesta al coronavirus</a:t>
            </a:r>
          </a:p>
          <a:p>
            <a:pPr marL="457200" indent="-381000">
              <a:spcBef>
                <a:spcPts val="600"/>
              </a:spcBef>
              <a:buSzPts val="2400"/>
              <a:buFontTx/>
              <a:buChar char="▸"/>
            </a:pPr>
            <a:endParaRPr lang="es-ES" dirty="0">
              <a:latin typeface="Calibri" panose="020F0502020204030204" pitchFamily="34" charset="0"/>
              <a:cs typeface="Calibri" panose="020F0502020204030204" pitchFamily="34" charset="0"/>
            </a:endParaRPr>
          </a:p>
        </p:txBody>
      </p:sp>
      <p:sp>
        <p:nvSpPr>
          <p:cNvPr id="12" name="Marcador de número de diapositiva 11"/>
          <p:cNvSpPr>
            <a:spLocks noGrp="1"/>
          </p:cNvSpPr>
          <p:nvPr>
            <p:ph type="sldNum" sz="quarter" idx="12"/>
          </p:nvPr>
        </p:nvSpPr>
        <p:spPr/>
        <p:txBody>
          <a:bodyPr/>
          <a:lstStyle/>
          <a:p>
            <a:fld id="{DFA522FF-4F5B-4CA2-A344-75B9E8707C1D}" type="slidenum">
              <a:rPr lang="es-ES" smtClean="0"/>
              <a:t>10</a:t>
            </a:fld>
            <a:endParaRPr lang="es-ES"/>
          </a:p>
        </p:txBody>
      </p:sp>
      <p:pic>
        <p:nvPicPr>
          <p:cNvPr id="13"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61989" y="5868720"/>
            <a:ext cx="2616696" cy="774000"/>
          </a:xfrm>
          <a:prstGeom prst="rect">
            <a:avLst/>
          </a:prstGeom>
          <a:noFill/>
          <a:ln>
            <a:noFill/>
          </a:ln>
          <a:effectLst/>
          <a:extLst>
            <a:ext uri="{909E8E84-426E-40dd-AFC4-6F175D3DCCD1}">
              <a14:hiddenFill xmlns:lc="http://schemas.openxmlformats.org/drawingml/2006/lockedCanvas" xmlns="" xmlns:a14="http://schemas.microsoft.com/office/drawing/2010/main">
                <a:solidFill>
                  <a:schemeClr val="accent1"/>
                </a:solidFill>
              </a14:hiddenFill>
            </a:ext>
            <a:ext uri="{91240B29-F687-4f45-9708-019B960494DF}">
              <a14:hiddenLine xmlns:lc="http://schemas.openxmlformats.org/drawingml/2006/lockedCanvas" xmlns="" xmlns:a14="http://schemas.microsoft.com/office/drawing/2010/main" w="9525">
                <a:solidFill>
                  <a:schemeClr val="tx1"/>
                </a:solidFill>
                <a:miter lim="800000"/>
                <a:headEnd/>
                <a:tailEnd/>
              </a14:hiddenLine>
            </a:ext>
            <a:ext uri="{AF507438-7753-43e0-B8FC-AC1667EBCBE1}">
              <a14:hiddenEffects xmlns:lc="http://schemas.openxmlformats.org/drawingml/2006/lockedCanvas" xmlns="" xmlns:a14="http://schemas.microsoft.com/office/drawing/2010/main">
                <a:effectLst>
                  <a:outerShdw dist="35921" dir="2700000" algn="ctr" rotWithShape="0">
                    <a:schemeClr val="bg2"/>
                  </a:outerShdw>
                </a:effectLst>
              </a14:hiddenEffects>
            </a:ext>
          </a:extLst>
        </p:spPr>
      </p:pic>
      <p:sp>
        <p:nvSpPr>
          <p:cNvPr id="16" name="Rectángulo 15"/>
          <p:cNvSpPr/>
          <p:nvPr/>
        </p:nvSpPr>
        <p:spPr>
          <a:xfrm>
            <a:off x="-1" y="-27485"/>
            <a:ext cx="6297769" cy="743298"/>
          </a:xfrm>
          <a:prstGeom prst="rect">
            <a:avLst/>
          </a:prstGeom>
          <a:solidFill>
            <a:srgbClr val="B93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Título 1"/>
          <p:cNvSpPr>
            <a:spLocks noGrp="1"/>
          </p:cNvSpPr>
          <p:nvPr>
            <p:ph type="title"/>
          </p:nvPr>
        </p:nvSpPr>
        <p:spPr>
          <a:xfrm>
            <a:off x="178042" y="46746"/>
            <a:ext cx="7710380" cy="669067"/>
          </a:xfrm>
        </p:spPr>
        <p:txBody>
          <a:bodyPr>
            <a:normAutofit/>
          </a:bodyPr>
          <a:lstStyle/>
          <a:p>
            <a:r>
              <a:rPr lang="es-ES" sz="4000" b="1" dirty="0">
                <a:solidFill>
                  <a:schemeClr val="bg1"/>
                </a:solidFill>
              </a:rPr>
              <a:t>Otros documentos de interés</a:t>
            </a:r>
          </a:p>
        </p:txBody>
      </p:sp>
    </p:spTree>
    <p:extLst>
      <p:ext uri="{BB962C8B-B14F-4D97-AF65-F5344CB8AC3E}">
        <p14:creationId xmlns:p14="http://schemas.microsoft.com/office/powerpoint/2010/main" val="1357687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sp>
        <p:nvSpPr>
          <p:cNvPr id="4" name="CuadroTexto 3"/>
          <p:cNvSpPr txBox="1"/>
          <p:nvPr/>
        </p:nvSpPr>
        <p:spPr>
          <a:xfrm>
            <a:off x="283335" y="1672690"/>
            <a:ext cx="5083711" cy="2523768"/>
          </a:xfrm>
          <a:prstGeom prst="rect">
            <a:avLst/>
          </a:prstGeom>
          <a:noFill/>
        </p:spPr>
        <p:txBody>
          <a:bodyPr wrap="square" rtlCol="0">
            <a:spAutoFit/>
          </a:bodyPr>
          <a:lstStyle/>
          <a:p>
            <a:r>
              <a:rPr lang="es-ES" sz="2000" dirty="0"/>
              <a:t>Y recuerda que puedes consultar el detalle de todas las actuaciones de la red de Cámaras Territoriales para empresas y ciudadanos aquí:</a:t>
            </a:r>
          </a:p>
          <a:p>
            <a:endParaRPr lang="es-ES" sz="2000" b="1" dirty="0">
              <a:hlinkClick r:id="rId4"/>
            </a:endParaRPr>
          </a:p>
          <a:p>
            <a:pPr algn="ctr"/>
            <a:r>
              <a:rPr lang="es-ES" sz="2000" b="1" dirty="0">
                <a:hlinkClick r:id="rId4"/>
              </a:rPr>
              <a:t>Toda la información sobre el COVID-19 de Cámara de España y la red de Cámaras de Comercio </a:t>
            </a:r>
            <a:endParaRPr lang="es-ES" sz="2000" b="1" dirty="0"/>
          </a:p>
          <a:p>
            <a:endParaRPr lang="es-ES" b="1" dirty="0"/>
          </a:p>
        </p:txBody>
      </p:sp>
      <p:pic>
        <p:nvPicPr>
          <p:cNvPr id="9"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1989" y="5868720"/>
            <a:ext cx="2616696" cy="774000"/>
          </a:xfrm>
          <a:prstGeom prst="rect">
            <a:avLst/>
          </a:prstGeom>
          <a:noFill/>
          <a:ln>
            <a:noFill/>
          </a:ln>
          <a:effectLst/>
          <a:extLst>
            <a:ext uri="{909E8E84-426E-40dd-AFC4-6F175D3DCCD1}">
              <a14:hiddenFill xmlns:lc="http://schemas.openxmlformats.org/drawingml/2006/lockedCanvas" xmlns="" xmlns:a14="http://schemas.microsoft.com/office/drawing/2010/main">
                <a:solidFill>
                  <a:schemeClr val="accent1"/>
                </a:solidFill>
              </a14:hiddenFill>
            </a:ext>
            <a:ext uri="{91240B29-F687-4f45-9708-019B960494DF}">
              <a14:hiddenLine xmlns:lc="http://schemas.openxmlformats.org/drawingml/2006/lockedCanvas" xmlns="" xmlns:a14="http://schemas.microsoft.com/office/drawing/2010/main" w="9525">
                <a:solidFill>
                  <a:schemeClr val="tx1"/>
                </a:solidFill>
                <a:miter lim="800000"/>
                <a:headEnd/>
                <a:tailEnd/>
              </a14:hiddenLine>
            </a:ext>
            <a:ext uri="{AF507438-7753-43e0-B8FC-AC1667EBCBE1}">
              <a14:hiddenEffects xmlns:lc="http://schemas.openxmlformats.org/drawingml/2006/lockedCanva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4359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sp>
        <p:nvSpPr>
          <p:cNvPr id="2" name="Título 1"/>
          <p:cNvSpPr>
            <a:spLocks noGrp="1"/>
          </p:cNvSpPr>
          <p:nvPr>
            <p:ph type="title"/>
          </p:nvPr>
        </p:nvSpPr>
        <p:spPr>
          <a:xfrm>
            <a:off x="509322" y="2274165"/>
            <a:ext cx="5627840" cy="1320819"/>
          </a:xfrm>
        </p:spPr>
        <p:txBody>
          <a:bodyPr>
            <a:normAutofit fontScale="90000"/>
          </a:bodyPr>
          <a:lstStyle/>
          <a:p>
            <a:pPr algn="ctr"/>
            <a:r>
              <a:rPr lang="es-ES" sz="5400" b="1" dirty="0">
                <a:effectLst>
                  <a:outerShdw blurRad="38100" dist="38100" dir="2700000" algn="tl">
                    <a:srgbClr val="000000">
                      <a:alpha val="43137"/>
                    </a:srgbClr>
                  </a:outerShdw>
                </a:effectLst>
              </a:rPr>
              <a:t>Consejo de Ministros</a:t>
            </a:r>
            <a:br>
              <a:rPr lang="es-ES" sz="5400" b="1" dirty="0">
                <a:effectLst>
                  <a:outerShdw blurRad="38100" dist="38100" dir="2700000" algn="tl">
                    <a:srgbClr val="000000">
                      <a:alpha val="43137"/>
                    </a:srgbClr>
                  </a:outerShdw>
                </a:effectLst>
              </a:rPr>
            </a:br>
            <a:r>
              <a:rPr lang="es-ES" sz="4900" b="1" dirty="0"/>
              <a:t>21 de abril</a:t>
            </a:r>
          </a:p>
        </p:txBody>
      </p:sp>
      <p:pic>
        <p:nvPicPr>
          <p:cNvPr id="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1989" y="5868720"/>
            <a:ext cx="2616696" cy="774000"/>
          </a:xfrm>
          <a:prstGeom prst="rect">
            <a:avLst/>
          </a:prstGeom>
          <a:noFill/>
          <a:ln>
            <a:noFill/>
          </a:ln>
          <a:effectLst/>
          <a:extLst>
            <a:ext uri="{909E8E84-426E-40dd-AFC4-6F175D3DCCD1}">
              <a14:hiddenFill xmlns:lc="http://schemas.openxmlformats.org/drawingml/2006/lockedCanvas" xmlns="" xmlns:a14="http://schemas.microsoft.com/office/drawing/2010/main">
                <a:solidFill>
                  <a:schemeClr val="accent1"/>
                </a:solidFill>
              </a14:hiddenFill>
            </a:ext>
            <a:ext uri="{91240B29-F687-4f45-9708-019B960494DF}">
              <a14:hiddenLine xmlns:lc="http://schemas.openxmlformats.org/drawingml/2006/lockedCanvas" xmlns="" xmlns:a14="http://schemas.microsoft.com/office/drawing/2010/main" w="9525">
                <a:solidFill>
                  <a:schemeClr val="tx1"/>
                </a:solidFill>
                <a:miter lim="800000"/>
                <a:headEnd/>
                <a:tailEnd/>
              </a14:hiddenLine>
            </a:ext>
            <a:ext uri="{AF507438-7753-43e0-B8FC-AC1667EBCBE1}">
              <a14:hiddenEffects xmlns:lc="http://schemas.openxmlformats.org/drawingml/2006/lockedCanva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9944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sp>
        <p:nvSpPr>
          <p:cNvPr id="6" name="Rectángulo 5"/>
          <p:cNvSpPr/>
          <p:nvPr/>
        </p:nvSpPr>
        <p:spPr>
          <a:xfrm>
            <a:off x="17551" y="993407"/>
            <a:ext cx="6078830" cy="5678478"/>
          </a:xfrm>
          <a:prstGeom prst="rect">
            <a:avLst/>
          </a:prstGeom>
        </p:spPr>
        <p:txBody>
          <a:bodyPr wrap="square">
            <a:spAutoFit/>
          </a:bodyPr>
          <a:lstStyle/>
          <a:p>
            <a:pPr marL="457200" indent="-381000">
              <a:spcBef>
                <a:spcPts val="600"/>
              </a:spcBef>
              <a:buSzPts val="2400"/>
              <a:buFontTx/>
              <a:buChar char="▸"/>
            </a:pPr>
            <a:r>
              <a:rPr lang="es-ES" dirty="0">
                <a:latin typeface="Calibri" panose="020F0502020204030204" pitchFamily="34" charset="0"/>
                <a:cs typeface="Calibri" panose="020F0502020204030204" pitchFamily="34" charset="0"/>
              </a:rPr>
              <a:t>El Gobierno ha aprobado un Real Decreto Ley con una treintena de medidas económicas y sociales en cuatro direcciones: incrementar el apoyo a los trabajadores y el empleo, reforzar la financiación empresarial con liquidez adicional para pymes y autónomos, medidas fiscales para aumentar la liquidez e inyectar recursos y medidas dirigidas a sectores concretos. </a:t>
            </a:r>
          </a:p>
          <a:p>
            <a:pPr marL="457200" indent="-381000">
              <a:spcBef>
                <a:spcPts val="600"/>
              </a:spcBef>
              <a:buSzPts val="2400"/>
              <a:buFontTx/>
              <a:buChar char="▸"/>
            </a:pPr>
            <a:r>
              <a:rPr lang="es-ES" u="sng" dirty="0">
                <a:latin typeface="Calibri" panose="020F0502020204030204" pitchFamily="34" charset="0"/>
                <a:cs typeface="Calibri" panose="020F0502020204030204" pitchFamily="34" charset="0"/>
              </a:rPr>
              <a:t>Apoyo a trabajadores y el empleo</a:t>
            </a:r>
            <a:r>
              <a:rPr lang="es-ES" dirty="0">
                <a:latin typeface="Calibri" panose="020F0502020204030204" pitchFamily="34" charset="0"/>
                <a:cs typeface="Calibri" panose="020F0502020204030204" pitchFamily="34" charset="0"/>
              </a:rPr>
              <a:t>: </a:t>
            </a:r>
          </a:p>
          <a:p>
            <a:pPr marL="914400" lvl="1" indent="-381000">
              <a:buSzPts val="2400"/>
              <a:buFontTx/>
              <a:buChar char="▸"/>
            </a:pPr>
            <a:r>
              <a:rPr lang="es-ES" sz="1400" dirty="0">
                <a:latin typeface="Calibri" panose="020F0502020204030204" pitchFamily="34" charset="0"/>
                <a:cs typeface="Calibri" panose="020F0502020204030204" pitchFamily="34" charset="0"/>
              </a:rPr>
              <a:t>Aumento de la cobertura a los trabajadores despedidos durante el periodo de prueba o que cancelaran la relación laboral con su empresa por cambiar de empleo  </a:t>
            </a:r>
          </a:p>
          <a:p>
            <a:pPr marL="914400" lvl="1" indent="-381000">
              <a:buSzPts val="2400"/>
              <a:buFontTx/>
              <a:buChar char="▸"/>
            </a:pPr>
            <a:r>
              <a:rPr lang="es-ES" sz="1400" dirty="0">
                <a:latin typeface="Calibri" panose="020F0502020204030204" pitchFamily="34" charset="0"/>
                <a:cs typeface="Calibri" panose="020F0502020204030204" pitchFamily="34" charset="0"/>
              </a:rPr>
              <a:t>Modificación de los ERTE para cubrir los ajustes de empleo en empresas de sectores esenciales </a:t>
            </a:r>
          </a:p>
          <a:p>
            <a:pPr marL="914400" lvl="1" indent="-381000">
              <a:buSzPts val="2400"/>
              <a:buFontTx/>
              <a:buChar char="▸"/>
            </a:pPr>
            <a:r>
              <a:rPr lang="es-ES" sz="1400" dirty="0">
                <a:latin typeface="Calibri" panose="020F0502020204030204" pitchFamily="34" charset="0"/>
                <a:cs typeface="Calibri" panose="020F0502020204030204" pitchFamily="34" charset="0"/>
              </a:rPr>
              <a:t>Refuerzo a la protección de los trabajadores fijos discontinuos</a:t>
            </a:r>
          </a:p>
          <a:p>
            <a:pPr marL="914400" lvl="1" indent="-381000">
              <a:buSzPts val="2400"/>
              <a:buFontTx/>
              <a:buChar char="▸"/>
            </a:pPr>
            <a:r>
              <a:rPr lang="es-ES" sz="1400" dirty="0">
                <a:latin typeface="Calibri" panose="020F0502020204030204" pitchFamily="34" charset="0"/>
                <a:cs typeface="Calibri" panose="020F0502020204030204" pitchFamily="34" charset="0"/>
              </a:rPr>
              <a:t>Prórroga de dos meses del carácter preferente del teletrabajo y de la flexibilización de los horarios laborales</a:t>
            </a:r>
          </a:p>
          <a:p>
            <a:pPr marL="914400" lvl="1" indent="-381000">
              <a:buSzPts val="2400"/>
              <a:buFontTx/>
              <a:buChar char="▸"/>
            </a:pPr>
            <a:r>
              <a:rPr lang="es-ES" sz="1400" dirty="0">
                <a:latin typeface="Calibri" panose="020F0502020204030204" pitchFamily="34" charset="0"/>
                <a:cs typeface="Calibri" panose="020F0502020204030204" pitchFamily="34" charset="0"/>
              </a:rPr>
              <a:t>Reducción de las cotizaciones sociales de ciertos trabajadores agrarios </a:t>
            </a:r>
          </a:p>
          <a:p>
            <a:pPr marL="914400" lvl="1" indent="-381000">
              <a:buSzPts val="2400"/>
              <a:buFontTx/>
              <a:buChar char="▸"/>
            </a:pPr>
            <a:r>
              <a:rPr lang="es-ES" sz="1400" dirty="0">
                <a:latin typeface="Calibri" panose="020F0502020204030204" pitchFamily="34" charset="0"/>
                <a:cs typeface="Calibri" panose="020F0502020204030204" pitchFamily="34" charset="0"/>
              </a:rPr>
              <a:t>Simplificación de los procedimientos de aplazamiento de deudas</a:t>
            </a:r>
          </a:p>
          <a:p>
            <a:pPr marL="914400" lvl="1" indent="-381000">
              <a:buSzPts val="2400"/>
              <a:buFontTx/>
              <a:buChar char="▸"/>
            </a:pPr>
            <a:endParaRPr lang="es-ES" sz="1400" dirty="0">
              <a:latin typeface="Calibri" panose="020F0502020204030204" pitchFamily="34" charset="0"/>
              <a:cs typeface="Calibri" panose="020F0502020204030204" pitchFamily="34" charset="0"/>
            </a:endParaRPr>
          </a:p>
          <a:p>
            <a:pPr marL="457200" indent="-381000">
              <a:spcBef>
                <a:spcPts val="600"/>
              </a:spcBef>
              <a:buSzPts val="2400"/>
              <a:buFontTx/>
              <a:buChar char="▸"/>
            </a:pPr>
            <a:endParaRPr lang="es-ES" dirty="0">
              <a:latin typeface="Calibri" panose="020F0502020204030204" pitchFamily="34" charset="0"/>
              <a:cs typeface="Calibri" panose="020F0502020204030204" pitchFamily="34" charset="0"/>
            </a:endParaRPr>
          </a:p>
          <a:p>
            <a:pPr marL="76200">
              <a:spcBef>
                <a:spcPts val="600"/>
              </a:spcBef>
              <a:buSzPts val="2400"/>
            </a:pPr>
            <a:endParaRPr lang="es-ES" dirty="0">
              <a:latin typeface="Calibri" panose="020F0502020204030204" pitchFamily="34" charset="0"/>
              <a:cs typeface="Calibri" panose="020F0502020204030204" pitchFamily="34" charset="0"/>
            </a:endParaRPr>
          </a:p>
        </p:txBody>
      </p:sp>
      <p:sp>
        <p:nvSpPr>
          <p:cNvPr id="12" name="Marcador de número de diapositiva 11"/>
          <p:cNvSpPr>
            <a:spLocks noGrp="1"/>
          </p:cNvSpPr>
          <p:nvPr>
            <p:ph type="sldNum" sz="quarter" idx="12"/>
          </p:nvPr>
        </p:nvSpPr>
        <p:spPr/>
        <p:txBody>
          <a:bodyPr/>
          <a:lstStyle/>
          <a:p>
            <a:fld id="{DFA522FF-4F5B-4CA2-A344-75B9E8707C1D}" type="slidenum">
              <a:rPr lang="es-ES" smtClean="0"/>
              <a:t>3</a:t>
            </a:fld>
            <a:endParaRPr lang="es-ES" dirty="0"/>
          </a:p>
        </p:txBody>
      </p:sp>
      <p:pic>
        <p:nvPicPr>
          <p:cNvPr id="1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1989" y="5868720"/>
            <a:ext cx="2616696" cy="774000"/>
          </a:xfrm>
          <a:prstGeom prst="rect">
            <a:avLst/>
          </a:prstGeom>
          <a:noFill/>
          <a:ln>
            <a:noFill/>
          </a:ln>
          <a:effectLst/>
          <a:extLst>
            <a:ext uri="{909E8E84-426E-40dd-AFC4-6F175D3DCCD1}">
              <a14:hiddenFill xmlns:lc="http://schemas.openxmlformats.org/drawingml/2006/lockedCanvas" xmlns="" xmlns:a14="http://schemas.microsoft.com/office/drawing/2010/main">
                <a:solidFill>
                  <a:schemeClr val="accent1"/>
                </a:solidFill>
              </a14:hiddenFill>
            </a:ext>
            <a:ext uri="{91240B29-F687-4f45-9708-019B960494DF}">
              <a14:hiddenLine xmlns:lc="http://schemas.openxmlformats.org/drawingml/2006/lockedCanvas" xmlns="" xmlns:a14="http://schemas.microsoft.com/office/drawing/2010/main" w="9525">
                <a:solidFill>
                  <a:schemeClr val="tx1"/>
                </a:solidFill>
                <a:miter lim="800000"/>
                <a:headEnd/>
                <a:tailEnd/>
              </a14:hiddenLine>
            </a:ext>
            <a:ext uri="{AF507438-7753-43e0-B8FC-AC1667EBCBE1}">
              <a14:hiddenEffects xmlns:lc="http://schemas.openxmlformats.org/drawingml/2006/lockedCanvas" xmlns="" xmlns:a14="http://schemas.microsoft.com/office/drawing/2010/main">
                <a:effectLst>
                  <a:outerShdw dist="35921" dir="2700000" algn="ctr" rotWithShape="0">
                    <a:schemeClr val="bg2"/>
                  </a:outerShdw>
                </a:effectLst>
              </a14:hiddenEffects>
            </a:ext>
          </a:extLst>
        </p:spPr>
      </p:pic>
      <p:sp>
        <p:nvSpPr>
          <p:cNvPr id="16" name="Rectángulo 15"/>
          <p:cNvSpPr/>
          <p:nvPr/>
        </p:nvSpPr>
        <p:spPr>
          <a:xfrm>
            <a:off x="0" y="1"/>
            <a:ext cx="5917474" cy="743298"/>
          </a:xfrm>
          <a:prstGeom prst="rect">
            <a:avLst/>
          </a:prstGeom>
          <a:solidFill>
            <a:srgbClr val="B93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Título 1"/>
          <p:cNvSpPr>
            <a:spLocks noGrp="1"/>
          </p:cNvSpPr>
          <p:nvPr>
            <p:ph type="title"/>
          </p:nvPr>
        </p:nvSpPr>
        <p:spPr>
          <a:xfrm>
            <a:off x="545346" y="37543"/>
            <a:ext cx="7710380" cy="669067"/>
          </a:xfrm>
        </p:spPr>
        <p:txBody>
          <a:bodyPr>
            <a:normAutofit/>
          </a:bodyPr>
          <a:lstStyle/>
          <a:p>
            <a:r>
              <a:rPr lang="es-ES" sz="4000" b="1" dirty="0">
                <a:solidFill>
                  <a:schemeClr val="bg1"/>
                </a:solidFill>
              </a:rPr>
              <a:t>Consejo de Ministros </a:t>
            </a:r>
          </a:p>
        </p:txBody>
      </p:sp>
    </p:spTree>
    <p:extLst>
      <p:ext uri="{BB962C8B-B14F-4D97-AF65-F5344CB8AC3E}">
        <p14:creationId xmlns:p14="http://schemas.microsoft.com/office/powerpoint/2010/main" val="1904979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sp>
        <p:nvSpPr>
          <p:cNvPr id="6" name="Rectángulo 5"/>
          <p:cNvSpPr/>
          <p:nvPr/>
        </p:nvSpPr>
        <p:spPr>
          <a:xfrm>
            <a:off x="-2" y="808833"/>
            <a:ext cx="6078830" cy="4816703"/>
          </a:xfrm>
          <a:prstGeom prst="rect">
            <a:avLst/>
          </a:prstGeom>
        </p:spPr>
        <p:txBody>
          <a:bodyPr wrap="square">
            <a:spAutoFit/>
          </a:bodyPr>
          <a:lstStyle/>
          <a:p>
            <a:pPr marL="457200" indent="-381000">
              <a:spcBef>
                <a:spcPts val="600"/>
              </a:spcBef>
              <a:buSzPts val="2400"/>
              <a:buFontTx/>
              <a:buChar char="▸"/>
            </a:pPr>
            <a:r>
              <a:rPr lang="es-ES" u="sng" dirty="0">
                <a:latin typeface="Calibri" panose="020F0502020204030204" pitchFamily="34" charset="0"/>
                <a:cs typeface="Calibri" panose="020F0502020204030204" pitchFamily="34" charset="0"/>
              </a:rPr>
              <a:t>Financiación empresarial: </a:t>
            </a:r>
            <a:r>
              <a:rPr lang="es-ES" dirty="0">
                <a:latin typeface="Calibri" panose="020F0502020204030204" pitchFamily="34" charset="0"/>
                <a:cs typeface="Calibri" panose="020F0502020204030204" pitchFamily="34" charset="0"/>
              </a:rPr>
              <a:t> </a:t>
            </a:r>
          </a:p>
          <a:p>
            <a:pPr marL="914400" lvl="1" indent="-381000">
              <a:buSzPts val="2400"/>
              <a:buFontTx/>
              <a:buChar char="▸"/>
            </a:pPr>
            <a:r>
              <a:rPr lang="es-ES" sz="1400" dirty="0">
                <a:latin typeface="Calibri" panose="020F0502020204030204" pitchFamily="34" charset="0"/>
                <a:cs typeface="Calibri" panose="020F0502020204030204" pitchFamily="34" charset="0"/>
              </a:rPr>
              <a:t>Apoyo financiero, con nuevos y diferentes mecanismos, a la renegociación de los contratos de alquiler de locales comerciales propiedad de grandes y pequeños tenedores</a:t>
            </a:r>
          </a:p>
          <a:p>
            <a:pPr marL="914400" lvl="1" indent="-381000">
              <a:buSzPts val="2400"/>
              <a:buFontTx/>
              <a:buChar char="▸"/>
            </a:pPr>
            <a:r>
              <a:rPr lang="es-ES" sz="1400" dirty="0">
                <a:latin typeface="Calibri" panose="020F0502020204030204" pitchFamily="34" charset="0"/>
                <a:cs typeface="Calibri" panose="020F0502020204030204" pitchFamily="34" charset="0"/>
              </a:rPr>
              <a:t>Extensión de la línea de avales del ICO al sistema de pagarés del mercado alternativo de renta fija</a:t>
            </a:r>
          </a:p>
          <a:p>
            <a:pPr marL="914400" lvl="1" indent="-381000">
              <a:buSzPts val="2400"/>
              <a:buFontTx/>
              <a:buChar char="▸"/>
            </a:pPr>
            <a:r>
              <a:rPr lang="es-ES" sz="1400" dirty="0">
                <a:latin typeface="Calibri" panose="020F0502020204030204" pitchFamily="34" charset="0"/>
                <a:cs typeface="Calibri" panose="020F0502020204030204" pitchFamily="34" charset="0"/>
              </a:rPr>
              <a:t>Aumento de la capacidad de financiación de las Sociedades de Garantía Recíproca</a:t>
            </a:r>
          </a:p>
          <a:p>
            <a:pPr marL="914400" lvl="1" indent="-381000">
              <a:buSzPts val="2400"/>
              <a:buFontTx/>
              <a:buChar char="▸"/>
            </a:pPr>
            <a:r>
              <a:rPr lang="es-ES" sz="1400" dirty="0">
                <a:latin typeface="Calibri" panose="020F0502020204030204" pitchFamily="34" charset="0"/>
                <a:cs typeface="Calibri" panose="020F0502020204030204" pitchFamily="34" charset="0"/>
              </a:rPr>
              <a:t>Cobertura con la línea de avales del ICO de créditos comerciales y para pago a proveedores</a:t>
            </a:r>
          </a:p>
          <a:p>
            <a:pPr marL="914400" lvl="1" indent="-381000">
              <a:buSzPts val="2400"/>
              <a:buFontTx/>
              <a:buChar char="▸"/>
            </a:pPr>
            <a:r>
              <a:rPr lang="es-ES" sz="1400" dirty="0">
                <a:latin typeface="Calibri" panose="020F0502020204030204" pitchFamily="34" charset="0"/>
                <a:cs typeface="Calibri" panose="020F0502020204030204" pitchFamily="34" charset="0"/>
              </a:rPr>
              <a:t>Habilitación del Fondo de Compensación de Seguros como reasegurador de los seguros de crédito</a:t>
            </a:r>
          </a:p>
          <a:p>
            <a:pPr marL="914400" lvl="1" indent="-381000">
              <a:buSzPts val="2400"/>
              <a:buFontTx/>
              <a:buChar char="▸"/>
            </a:pPr>
            <a:r>
              <a:rPr lang="es-ES" sz="1400" dirty="0">
                <a:latin typeface="Calibri" panose="020F0502020204030204" pitchFamily="34" charset="0"/>
                <a:cs typeface="Calibri" panose="020F0502020204030204" pitchFamily="34" charset="0"/>
              </a:rPr>
              <a:t>Aplazamiento de las cuotas de los préstamos del IDAE</a:t>
            </a:r>
          </a:p>
          <a:p>
            <a:pPr marL="914400" lvl="1" indent="-381000">
              <a:buSzPts val="2400"/>
              <a:buFontTx/>
              <a:buChar char="▸"/>
            </a:pPr>
            <a:endParaRPr lang="es-ES" sz="1400" dirty="0">
              <a:latin typeface="Calibri" panose="020F0502020204030204" pitchFamily="34" charset="0"/>
              <a:cs typeface="Calibri" panose="020F0502020204030204" pitchFamily="34" charset="0"/>
            </a:endParaRPr>
          </a:p>
          <a:p>
            <a:pPr marL="457200" indent="-381000">
              <a:spcBef>
                <a:spcPts val="600"/>
              </a:spcBef>
              <a:buSzPts val="2400"/>
              <a:buFontTx/>
              <a:buChar char="▸"/>
            </a:pPr>
            <a:r>
              <a:rPr lang="es-ES" u="sng" dirty="0">
                <a:latin typeface="Calibri" panose="020F0502020204030204" pitchFamily="34" charset="0"/>
                <a:cs typeface="Calibri" panose="020F0502020204030204" pitchFamily="34" charset="0"/>
              </a:rPr>
              <a:t>Medidas fiscales</a:t>
            </a:r>
            <a:r>
              <a:rPr lang="es-ES" dirty="0">
                <a:latin typeface="Calibri" panose="020F0502020204030204" pitchFamily="34" charset="0"/>
                <a:cs typeface="Calibri" panose="020F0502020204030204" pitchFamily="34" charset="0"/>
              </a:rPr>
              <a:t>: </a:t>
            </a:r>
            <a:endParaRPr lang="es-ES" sz="1400" dirty="0">
              <a:latin typeface="Calibri" panose="020F0502020204030204" pitchFamily="34" charset="0"/>
              <a:cs typeface="Calibri" panose="020F0502020204030204" pitchFamily="34" charset="0"/>
            </a:endParaRPr>
          </a:p>
          <a:p>
            <a:pPr marL="914400" lvl="1" indent="-381000">
              <a:buSzPts val="2400"/>
              <a:buFontTx/>
              <a:buChar char="▸"/>
            </a:pPr>
            <a:r>
              <a:rPr lang="es-ES" sz="1400" dirty="0">
                <a:latin typeface="Calibri" panose="020F0502020204030204" pitchFamily="34" charset="0"/>
                <a:cs typeface="Calibri" panose="020F0502020204030204" pitchFamily="34" charset="0"/>
              </a:rPr>
              <a:t>Tributación en régimen de estimación objetiva para los autónomos en sus pagos fraccionados de IRPF y los ingresos a cuenta del régimen simplificado de IVA: el pago de impuestos se ajustará a los ingresos reales </a:t>
            </a:r>
          </a:p>
          <a:p>
            <a:pPr marL="914400" lvl="1" indent="-381000">
              <a:buSzPts val="2400"/>
              <a:buFontTx/>
              <a:buChar char="▸"/>
            </a:pPr>
            <a:r>
              <a:rPr lang="es-ES" sz="1400" dirty="0">
                <a:latin typeface="Calibri" panose="020F0502020204030204" pitchFamily="34" charset="0"/>
                <a:cs typeface="Calibri" panose="020F0502020204030204" pitchFamily="34" charset="0"/>
              </a:rPr>
              <a:t>Reducción en los pagos fraccionados de IVA e IRPF, pudiendo descontar en cada trimestre los días de Estado de Alarma </a:t>
            </a:r>
          </a:p>
        </p:txBody>
      </p:sp>
      <p:sp>
        <p:nvSpPr>
          <p:cNvPr id="12" name="Marcador de número de diapositiva 11"/>
          <p:cNvSpPr>
            <a:spLocks noGrp="1"/>
          </p:cNvSpPr>
          <p:nvPr>
            <p:ph type="sldNum" sz="quarter" idx="12"/>
          </p:nvPr>
        </p:nvSpPr>
        <p:spPr/>
        <p:txBody>
          <a:bodyPr/>
          <a:lstStyle/>
          <a:p>
            <a:fld id="{DFA522FF-4F5B-4CA2-A344-75B9E8707C1D}" type="slidenum">
              <a:rPr lang="es-ES" smtClean="0"/>
              <a:t>4</a:t>
            </a:fld>
            <a:endParaRPr lang="es-ES" dirty="0"/>
          </a:p>
        </p:txBody>
      </p:sp>
      <p:pic>
        <p:nvPicPr>
          <p:cNvPr id="1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1989" y="5868720"/>
            <a:ext cx="2616696" cy="774000"/>
          </a:xfrm>
          <a:prstGeom prst="rect">
            <a:avLst/>
          </a:prstGeom>
          <a:noFill/>
          <a:ln>
            <a:noFill/>
          </a:ln>
          <a:effectLst/>
          <a:extLst>
            <a:ext uri="{909E8E84-426E-40dd-AFC4-6F175D3DCCD1}">
              <a14:hiddenFill xmlns:lc="http://schemas.openxmlformats.org/drawingml/2006/lockedCanvas" xmlns="" xmlns:a14="http://schemas.microsoft.com/office/drawing/2010/main">
                <a:solidFill>
                  <a:schemeClr val="accent1"/>
                </a:solidFill>
              </a14:hiddenFill>
            </a:ext>
            <a:ext uri="{91240B29-F687-4f45-9708-019B960494DF}">
              <a14:hiddenLine xmlns:lc="http://schemas.openxmlformats.org/drawingml/2006/lockedCanvas" xmlns="" xmlns:a14="http://schemas.microsoft.com/office/drawing/2010/main" w="9525">
                <a:solidFill>
                  <a:schemeClr val="tx1"/>
                </a:solidFill>
                <a:miter lim="800000"/>
                <a:headEnd/>
                <a:tailEnd/>
              </a14:hiddenLine>
            </a:ext>
            <a:ext uri="{AF507438-7753-43e0-B8FC-AC1667EBCBE1}">
              <a14:hiddenEffects xmlns:lc="http://schemas.openxmlformats.org/drawingml/2006/lockedCanvas" xmlns="" xmlns:a14="http://schemas.microsoft.com/office/drawing/2010/main">
                <a:effectLst>
                  <a:outerShdw dist="35921" dir="2700000" algn="ctr" rotWithShape="0">
                    <a:schemeClr val="bg2"/>
                  </a:outerShdw>
                </a:effectLst>
              </a14:hiddenEffects>
            </a:ext>
          </a:extLst>
        </p:spPr>
      </p:pic>
      <p:sp>
        <p:nvSpPr>
          <p:cNvPr id="16" name="Rectángulo 15"/>
          <p:cNvSpPr/>
          <p:nvPr/>
        </p:nvSpPr>
        <p:spPr>
          <a:xfrm>
            <a:off x="0" y="1"/>
            <a:ext cx="5917474" cy="743298"/>
          </a:xfrm>
          <a:prstGeom prst="rect">
            <a:avLst/>
          </a:prstGeom>
          <a:solidFill>
            <a:srgbClr val="B93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Título 1"/>
          <p:cNvSpPr>
            <a:spLocks noGrp="1"/>
          </p:cNvSpPr>
          <p:nvPr>
            <p:ph type="title"/>
          </p:nvPr>
        </p:nvSpPr>
        <p:spPr>
          <a:xfrm>
            <a:off x="545346" y="37543"/>
            <a:ext cx="7710380" cy="669067"/>
          </a:xfrm>
        </p:spPr>
        <p:txBody>
          <a:bodyPr>
            <a:normAutofit/>
          </a:bodyPr>
          <a:lstStyle/>
          <a:p>
            <a:r>
              <a:rPr lang="es-ES" sz="4000" b="1" dirty="0">
                <a:solidFill>
                  <a:schemeClr val="bg1"/>
                </a:solidFill>
              </a:rPr>
              <a:t>Consejo de Ministros </a:t>
            </a:r>
          </a:p>
        </p:txBody>
      </p:sp>
    </p:spTree>
    <p:extLst>
      <p:ext uri="{BB962C8B-B14F-4D97-AF65-F5344CB8AC3E}">
        <p14:creationId xmlns:p14="http://schemas.microsoft.com/office/powerpoint/2010/main" val="27649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sp>
        <p:nvSpPr>
          <p:cNvPr id="6" name="Rectángulo 5"/>
          <p:cNvSpPr/>
          <p:nvPr/>
        </p:nvSpPr>
        <p:spPr>
          <a:xfrm>
            <a:off x="-2" y="936224"/>
            <a:ext cx="6078830" cy="4985980"/>
          </a:xfrm>
          <a:prstGeom prst="rect">
            <a:avLst/>
          </a:prstGeom>
        </p:spPr>
        <p:txBody>
          <a:bodyPr wrap="square">
            <a:spAutoFit/>
          </a:bodyPr>
          <a:lstStyle/>
          <a:p>
            <a:pPr marL="914400" lvl="1" indent="-381000">
              <a:buSzPts val="2400"/>
              <a:buFontTx/>
              <a:buChar char="▸"/>
            </a:pPr>
            <a:r>
              <a:rPr lang="es-ES" sz="1400" dirty="0">
                <a:latin typeface="Calibri" panose="020F0502020204030204" pitchFamily="34" charset="0"/>
                <a:cs typeface="Calibri" panose="020F0502020204030204" pitchFamily="34" charset="0"/>
              </a:rPr>
              <a:t>Pago del Impuesto de Sociedades a través de financiación con la línea de avales del ICO </a:t>
            </a:r>
          </a:p>
          <a:p>
            <a:pPr marL="914400" lvl="1" indent="-381000">
              <a:buSzPts val="2400"/>
              <a:buFontTx/>
              <a:buChar char="▸"/>
            </a:pPr>
            <a:r>
              <a:rPr lang="es-ES" sz="1400" dirty="0">
                <a:latin typeface="Calibri" panose="020F0502020204030204" pitchFamily="34" charset="0"/>
                <a:cs typeface="Calibri" panose="020F0502020204030204" pitchFamily="34" charset="0"/>
              </a:rPr>
              <a:t>Rebaja del IVA de libros, periódicos y libros electrónicos desde el 21 % al 4 %, el mismo tipo que grava estos productos en papel </a:t>
            </a:r>
          </a:p>
          <a:p>
            <a:pPr marL="914400" lvl="1" indent="-381000">
              <a:buSzPts val="2400"/>
              <a:buFontTx/>
              <a:buChar char="▸"/>
            </a:pPr>
            <a:r>
              <a:rPr lang="es-ES" sz="1400" dirty="0">
                <a:latin typeface="Calibri" panose="020F0502020204030204" pitchFamily="34" charset="0"/>
                <a:cs typeface="Calibri" panose="020F0502020204030204" pitchFamily="34" charset="0"/>
              </a:rPr>
              <a:t>Eliminación del IVA para los materiales sanitarios suministrados a servicios sanitarios y entidades públicas</a:t>
            </a:r>
          </a:p>
          <a:p>
            <a:pPr marL="1371600" lvl="2" indent="-381000">
              <a:buSzPts val="2400"/>
              <a:buFontTx/>
              <a:buChar char="▸"/>
            </a:pPr>
            <a:r>
              <a:rPr lang="es-ES" sz="1600" dirty="0">
                <a:latin typeface="Calibri" panose="020F0502020204030204" pitchFamily="34" charset="0"/>
                <a:cs typeface="Calibri" panose="020F0502020204030204" pitchFamily="34" charset="0"/>
              </a:rPr>
              <a:t>El conjunto de estas medidas tendrá un impacto económico de más de 1.000 millones de euros de liquidez liberados a pymes y autónomos</a:t>
            </a:r>
          </a:p>
          <a:p>
            <a:pPr marL="1371600" lvl="2" indent="-381000">
              <a:buSzPts val="2400"/>
              <a:buFontTx/>
              <a:buChar char="▸"/>
            </a:pPr>
            <a:endParaRPr lang="es-ES" sz="1400" dirty="0">
              <a:latin typeface="Calibri" panose="020F0502020204030204" pitchFamily="34" charset="0"/>
              <a:cs typeface="Calibri" panose="020F0502020204030204" pitchFamily="34" charset="0"/>
            </a:endParaRPr>
          </a:p>
          <a:p>
            <a:pPr marL="457200" indent="-381000">
              <a:spcBef>
                <a:spcPts val="600"/>
              </a:spcBef>
              <a:buSzPts val="2400"/>
              <a:buFontTx/>
              <a:buChar char="▸"/>
            </a:pPr>
            <a:r>
              <a:rPr lang="es-ES" u="sng" dirty="0">
                <a:latin typeface="Calibri" panose="020F0502020204030204" pitchFamily="34" charset="0"/>
                <a:cs typeface="Calibri" panose="020F0502020204030204" pitchFamily="34" charset="0"/>
              </a:rPr>
              <a:t>Medidas a sectores concretos</a:t>
            </a:r>
            <a:r>
              <a:rPr lang="es-ES" dirty="0">
                <a:latin typeface="Calibri" panose="020F0502020204030204" pitchFamily="34" charset="0"/>
                <a:cs typeface="Calibri" panose="020F0502020204030204" pitchFamily="34" charset="0"/>
              </a:rPr>
              <a:t>:</a:t>
            </a:r>
            <a:endParaRPr lang="es-ES" sz="1400" dirty="0">
              <a:latin typeface="Calibri" panose="020F0502020204030204" pitchFamily="34" charset="0"/>
              <a:cs typeface="Calibri" panose="020F0502020204030204" pitchFamily="34" charset="0"/>
            </a:endParaRPr>
          </a:p>
          <a:p>
            <a:pPr marL="914400" lvl="1" indent="-381000">
              <a:buSzPts val="2400"/>
              <a:buFontTx/>
              <a:buChar char="▸"/>
            </a:pPr>
            <a:r>
              <a:rPr lang="es-ES" sz="1400" dirty="0">
                <a:latin typeface="Calibri" panose="020F0502020204030204" pitchFamily="34" charset="0"/>
                <a:cs typeface="Calibri" panose="020F0502020204030204" pitchFamily="34" charset="0"/>
              </a:rPr>
              <a:t>Aplazamiento de cuotas para los parques científicos</a:t>
            </a:r>
          </a:p>
          <a:p>
            <a:pPr marL="914400" lvl="1" indent="-381000">
              <a:buSzPts val="2400"/>
              <a:buFontTx/>
              <a:buChar char="▸"/>
            </a:pPr>
            <a:r>
              <a:rPr lang="es-ES" sz="1400" dirty="0">
                <a:latin typeface="Calibri" panose="020F0502020204030204" pitchFamily="34" charset="0"/>
                <a:cs typeface="Calibri" panose="020F0502020204030204" pitchFamily="34" charset="0"/>
              </a:rPr>
              <a:t>Prórrogas en los contratos de personal investigador</a:t>
            </a:r>
          </a:p>
          <a:p>
            <a:pPr marL="914400" lvl="1" indent="-381000">
              <a:buSzPts val="2400"/>
              <a:buFontTx/>
              <a:buChar char="▸"/>
            </a:pPr>
            <a:r>
              <a:rPr lang="es-ES" sz="1400" dirty="0">
                <a:latin typeface="Calibri" panose="020F0502020204030204" pitchFamily="34" charset="0"/>
                <a:cs typeface="Calibri" panose="020F0502020204030204" pitchFamily="34" charset="0"/>
              </a:rPr>
              <a:t>Modificación de las ayudas públicas en el ámbito universitario y novación de préstamos universitarios </a:t>
            </a:r>
          </a:p>
          <a:p>
            <a:pPr marL="914400" lvl="1" indent="-381000">
              <a:buSzPts val="2400"/>
              <a:buFontTx/>
              <a:buChar char="▸"/>
            </a:pPr>
            <a:r>
              <a:rPr lang="es-ES" sz="1400" dirty="0">
                <a:latin typeface="Calibri" panose="020F0502020204030204" pitchFamily="34" charset="0"/>
                <a:cs typeface="Calibri" panose="020F0502020204030204" pitchFamily="34" charset="0"/>
              </a:rPr>
              <a:t>Medidas excepcionales en el ámbito portuario </a:t>
            </a:r>
          </a:p>
          <a:p>
            <a:pPr marL="914400" lvl="1" indent="-381000">
              <a:buSzPts val="2400"/>
              <a:buFontTx/>
              <a:buChar char="▸"/>
            </a:pPr>
            <a:r>
              <a:rPr lang="es-ES" sz="1400" dirty="0">
                <a:latin typeface="Calibri" panose="020F0502020204030204" pitchFamily="34" charset="0"/>
                <a:cs typeface="Calibri" panose="020F0502020204030204" pitchFamily="34" charset="0"/>
              </a:rPr>
              <a:t>Creación de una Fundación, dependiente del Consejo Superior de Deportes, que gestionará los derechos audiovisuales de las retransmisiones de eventos deportivos para proteger el deporte federativo y olímpico</a:t>
            </a:r>
            <a:endParaRPr lang="es-ES" dirty="0">
              <a:latin typeface="Calibri" panose="020F0502020204030204" pitchFamily="34" charset="0"/>
              <a:cs typeface="Calibri" panose="020F0502020204030204" pitchFamily="34" charset="0"/>
            </a:endParaRPr>
          </a:p>
          <a:p>
            <a:pPr marL="76200">
              <a:spcBef>
                <a:spcPts val="600"/>
              </a:spcBef>
              <a:buSzPts val="2400"/>
            </a:pPr>
            <a:endParaRPr lang="es-ES" dirty="0">
              <a:latin typeface="Calibri" panose="020F0502020204030204" pitchFamily="34" charset="0"/>
              <a:cs typeface="Calibri" panose="020F0502020204030204" pitchFamily="34" charset="0"/>
            </a:endParaRPr>
          </a:p>
        </p:txBody>
      </p:sp>
      <p:sp>
        <p:nvSpPr>
          <p:cNvPr id="12" name="Marcador de número de diapositiva 11"/>
          <p:cNvSpPr>
            <a:spLocks noGrp="1"/>
          </p:cNvSpPr>
          <p:nvPr>
            <p:ph type="sldNum" sz="quarter" idx="12"/>
          </p:nvPr>
        </p:nvSpPr>
        <p:spPr/>
        <p:txBody>
          <a:bodyPr/>
          <a:lstStyle/>
          <a:p>
            <a:fld id="{DFA522FF-4F5B-4CA2-A344-75B9E8707C1D}" type="slidenum">
              <a:rPr lang="es-ES" smtClean="0"/>
              <a:t>5</a:t>
            </a:fld>
            <a:endParaRPr lang="es-ES" dirty="0"/>
          </a:p>
        </p:txBody>
      </p:sp>
      <p:pic>
        <p:nvPicPr>
          <p:cNvPr id="1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1989" y="5868720"/>
            <a:ext cx="2616696" cy="774000"/>
          </a:xfrm>
          <a:prstGeom prst="rect">
            <a:avLst/>
          </a:prstGeom>
          <a:noFill/>
          <a:ln>
            <a:noFill/>
          </a:ln>
          <a:effectLst/>
          <a:extLst>
            <a:ext uri="{909E8E84-426E-40dd-AFC4-6F175D3DCCD1}">
              <a14:hiddenFill xmlns:lc="http://schemas.openxmlformats.org/drawingml/2006/lockedCanvas" xmlns="" xmlns:a14="http://schemas.microsoft.com/office/drawing/2010/main">
                <a:solidFill>
                  <a:schemeClr val="accent1"/>
                </a:solidFill>
              </a14:hiddenFill>
            </a:ext>
            <a:ext uri="{91240B29-F687-4f45-9708-019B960494DF}">
              <a14:hiddenLine xmlns:lc="http://schemas.openxmlformats.org/drawingml/2006/lockedCanvas" xmlns="" xmlns:a14="http://schemas.microsoft.com/office/drawing/2010/main" w="9525">
                <a:solidFill>
                  <a:schemeClr val="tx1"/>
                </a:solidFill>
                <a:miter lim="800000"/>
                <a:headEnd/>
                <a:tailEnd/>
              </a14:hiddenLine>
            </a:ext>
            <a:ext uri="{AF507438-7753-43e0-B8FC-AC1667EBCBE1}">
              <a14:hiddenEffects xmlns:lc="http://schemas.openxmlformats.org/drawingml/2006/lockedCanvas" xmlns="" xmlns:a14="http://schemas.microsoft.com/office/drawing/2010/main">
                <a:effectLst>
                  <a:outerShdw dist="35921" dir="2700000" algn="ctr" rotWithShape="0">
                    <a:schemeClr val="bg2"/>
                  </a:outerShdw>
                </a:effectLst>
              </a14:hiddenEffects>
            </a:ext>
          </a:extLst>
        </p:spPr>
      </p:pic>
      <p:sp>
        <p:nvSpPr>
          <p:cNvPr id="16" name="Rectángulo 15"/>
          <p:cNvSpPr/>
          <p:nvPr/>
        </p:nvSpPr>
        <p:spPr>
          <a:xfrm>
            <a:off x="0" y="1"/>
            <a:ext cx="5917474" cy="743298"/>
          </a:xfrm>
          <a:prstGeom prst="rect">
            <a:avLst/>
          </a:prstGeom>
          <a:solidFill>
            <a:srgbClr val="B93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Título 1"/>
          <p:cNvSpPr>
            <a:spLocks noGrp="1"/>
          </p:cNvSpPr>
          <p:nvPr>
            <p:ph type="title"/>
          </p:nvPr>
        </p:nvSpPr>
        <p:spPr>
          <a:xfrm>
            <a:off x="545346" y="37543"/>
            <a:ext cx="7710380" cy="669067"/>
          </a:xfrm>
        </p:spPr>
        <p:txBody>
          <a:bodyPr>
            <a:normAutofit/>
          </a:bodyPr>
          <a:lstStyle/>
          <a:p>
            <a:r>
              <a:rPr lang="es-ES" sz="4000" b="1" dirty="0">
                <a:solidFill>
                  <a:schemeClr val="bg1"/>
                </a:solidFill>
              </a:rPr>
              <a:t>Consejo de Ministros </a:t>
            </a:r>
          </a:p>
        </p:txBody>
      </p:sp>
    </p:spTree>
    <p:extLst>
      <p:ext uri="{BB962C8B-B14F-4D97-AF65-F5344CB8AC3E}">
        <p14:creationId xmlns:p14="http://schemas.microsoft.com/office/powerpoint/2010/main" val="4029869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sp>
        <p:nvSpPr>
          <p:cNvPr id="6" name="Rectángulo 5"/>
          <p:cNvSpPr/>
          <p:nvPr/>
        </p:nvSpPr>
        <p:spPr>
          <a:xfrm>
            <a:off x="0" y="928435"/>
            <a:ext cx="6078830" cy="3847207"/>
          </a:xfrm>
          <a:prstGeom prst="rect">
            <a:avLst/>
          </a:prstGeom>
        </p:spPr>
        <p:txBody>
          <a:bodyPr wrap="square">
            <a:spAutoFit/>
          </a:bodyPr>
          <a:lstStyle/>
          <a:p>
            <a:pPr marL="457200" indent="-381000">
              <a:spcBef>
                <a:spcPts val="600"/>
              </a:spcBef>
              <a:buSzPts val="2400"/>
              <a:buFontTx/>
              <a:buChar char="▸"/>
            </a:pPr>
            <a:r>
              <a:rPr lang="es-ES" dirty="0">
                <a:latin typeface="Calibri" panose="020F0502020204030204" pitchFamily="34" charset="0"/>
                <a:cs typeface="Calibri" panose="020F0502020204030204" pitchFamily="34" charset="0"/>
              </a:rPr>
              <a:t>El Gobierno solicitará una nueva prórroga del Estado de Alarma hasta el 9 de mayo</a:t>
            </a:r>
          </a:p>
          <a:p>
            <a:pPr marL="457200" indent="-381000">
              <a:spcBef>
                <a:spcPts val="600"/>
              </a:spcBef>
              <a:buSzPts val="2400"/>
              <a:buFontTx/>
              <a:buChar char="▸"/>
            </a:pPr>
            <a:r>
              <a:rPr lang="es-ES" dirty="0">
                <a:latin typeface="Calibri" panose="020F0502020204030204" pitchFamily="34" charset="0"/>
                <a:cs typeface="Calibri" panose="020F0502020204030204" pitchFamily="34" charset="0"/>
              </a:rPr>
              <a:t>El Gobierno autorizará, a partir del 27 de abril, la salida de casa de los menores de 14 años acompañados de adultos en los casos autorizados durante el Estado de Alarma. El Ministerio de Sanidad elaborará una guía sobre dichas salidas. Se descarta la obligación de utilizar materiales de protección (mascarillas) y no habrá límite de tiempo</a:t>
            </a:r>
          </a:p>
          <a:p>
            <a:pPr marL="457200" indent="-381000">
              <a:spcBef>
                <a:spcPts val="600"/>
              </a:spcBef>
              <a:buSzPts val="2400"/>
              <a:buFontTx/>
              <a:buChar char="▸"/>
            </a:pPr>
            <a:r>
              <a:rPr lang="es-ES" dirty="0">
                <a:latin typeface="Calibri" panose="020F0502020204030204" pitchFamily="34" charset="0"/>
                <a:cs typeface="Calibri" panose="020F0502020204030204" pitchFamily="34" charset="0"/>
              </a:rPr>
              <a:t>Se autoriza al Ministerio de Sanidad a dictar órdenes sobre desplazamientos permitidos en función de la situación del coronavirus en cada territorio y/o los resultados del estudio de seroprevalencia que se pondrá en marcha en los próximos días </a:t>
            </a:r>
          </a:p>
        </p:txBody>
      </p:sp>
      <p:sp>
        <p:nvSpPr>
          <p:cNvPr id="12" name="Marcador de número de diapositiva 11"/>
          <p:cNvSpPr>
            <a:spLocks noGrp="1"/>
          </p:cNvSpPr>
          <p:nvPr>
            <p:ph type="sldNum" sz="quarter" idx="12"/>
          </p:nvPr>
        </p:nvSpPr>
        <p:spPr/>
        <p:txBody>
          <a:bodyPr/>
          <a:lstStyle/>
          <a:p>
            <a:fld id="{DFA522FF-4F5B-4CA2-A344-75B9E8707C1D}" type="slidenum">
              <a:rPr lang="es-ES" smtClean="0"/>
              <a:t>6</a:t>
            </a:fld>
            <a:endParaRPr lang="es-ES" dirty="0"/>
          </a:p>
        </p:txBody>
      </p:sp>
      <p:pic>
        <p:nvPicPr>
          <p:cNvPr id="1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1989" y="5868720"/>
            <a:ext cx="2616696" cy="774000"/>
          </a:xfrm>
          <a:prstGeom prst="rect">
            <a:avLst/>
          </a:prstGeom>
          <a:noFill/>
          <a:ln>
            <a:noFill/>
          </a:ln>
          <a:effectLst/>
          <a:extLst>
            <a:ext uri="{909E8E84-426E-40dd-AFC4-6F175D3DCCD1}">
              <a14:hiddenFill xmlns:lc="http://schemas.openxmlformats.org/drawingml/2006/lockedCanvas" xmlns="" xmlns:a14="http://schemas.microsoft.com/office/drawing/2010/main">
                <a:solidFill>
                  <a:schemeClr val="accent1"/>
                </a:solidFill>
              </a14:hiddenFill>
            </a:ext>
            <a:ext uri="{91240B29-F687-4f45-9708-019B960494DF}">
              <a14:hiddenLine xmlns:lc="http://schemas.openxmlformats.org/drawingml/2006/lockedCanvas" xmlns="" xmlns:a14="http://schemas.microsoft.com/office/drawing/2010/main" w="9525">
                <a:solidFill>
                  <a:schemeClr val="tx1"/>
                </a:solidFill>
                <a:miter lim="800000"/>
                <a:headEnd/>
                <a:tailEnd/>
              </a14:hiddenLine>
            </a:ext>
            <a:ext uri="{AF507438-7753-43e0-B8FC-AC1667EBCBE1}">
              <a14:hiddenEffects xmlns:lc="http://schemas.openxmlformats.org/drawingml/2006/lockedCanvas" xmlns="" xmlns:a14="http://schemas.microsoft.com/office/drawing/2010/main">
                <a:effectLst>
                  <a:outerShdw dist="35921" dir="2700000" algn="ctr" rotWithShape="0">
                    <a:schemeClr val="bg2"/>
                  </a:outerShdw>
                </a:effectLst>
              </a14:hiddenEffects>
            </a:ext>
          </a:extLst>
        </p:spPr>
      </p:pic>
      <p:sp>
        <p:nvSpPr>
          <p:cNvPr id="16" name="Rectángulo 15"/>
          <p:cNvSpPr/>
          <p:nvPr/>
        </p:nvSpPr>
        <p:spPr>
          <a:xfrm>
            <a:off x="0" y="1"/>
            <a:ext cx="5917474" cy="743298"/>
          </a:xfrm>
          <a:prstGeom prst="rect">
            <a:avLst/>
          </a:prstGeom>
          <a:solidFill>
            <a:srgbClr val="B93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Título 1"/>
          <p:cNvSpPr>
            <a:spLocks noGrp="1"/>
          </p:cNvSpPr>
          <p:nvPr>
            <p:ph type="title"/>
          </p:nvPr>
        </p:nvSpPr>
        <p:spPr>
          <a:xfrm>
            <a:off x="545346" y="37543"/>
            <a:ext cx="7710380" cy="669067"/>
          </a:xfrm>
        </p:spPr>
        <p:txBody>
          <a:bodyPr>
            <a:normAutofit/>
          </a:bodyPr>
          <a:lstStyle/>
          <a:p>
            <a:r>
              <a:rPr lang="es-ES" sz="4000" b="1" dirty="0">
                <a:solidFill>
                  <a:schemeClr val="bg1"/>
                </a:solidFill>
              </a:rPr>
              <a:t>Consejo de Ministros </a:t>
            </a:r>
          </a:p>
        </p:txBody>
      </p:sp>
    </p:spTree>
    <p:extLst>
      <p:ext uri="{BB962C8B-B14F-4D97-AF65-F5344CB8AC3E}">
        <p14:creationId xmlns:p14="http://schemas.microsoft.com/office/powerpoint/2010/main" val="3457529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8"/>
            <a:ext cx="12192765" cy="6857572"/>
          </a:xfrm>
          <a:prstGeom prst="rect">
            <a:avLst/>
          </a:prstGeom>
        </p:spPr>
      </p:pic>
      <p:sp>
        <p:nvSpPr>
          <p:cNvPr id="6" name="Rectángulo 5"/>
          <p:cNvSpPr/>
          <p:nvPr/>
        </p:nvSpPr>
        <p:spPr>
          <a:xfrm>
            <a:off x="-18319" y="821848"/>
            <a:ext cx="6078830" cy="4909036"/>
          </a:xfrm>
          <a:prstGeom prst="rect">
            <a:avLst/>
          </a:prstGeom>
        </p:spPr>
        <p:txBody>
          <a:bodyPr wrap="square">
            <a:spAutoFit/>
          </a:bodyPr>
          <a:lstStyle/>
          <a:p>
            <a:pPr marL="457200" indent="-381000">
              <a:spcBef>
                <a:spcPts val="600"/>
              </a:spcBef>
              <a:buSzPts val="2400"/>
              <a:buFontTx/>
              <a:buChar char="▸"/>
            </a:pPr>
            <a:r>
              <a:rPr lang="es-ES" dirty="0">
                <a:latin typeface="Calibri" panose="020F0502020204030204" pitchFamily="34" charset="0"/>
                <a:cs typeface="Calibri" panose="020F0502020204030204" pitchFamily="34" charset="0"/>
              </a:rPr>
              <a:t>Según el Ministerio de Transportes y Movilidad, por segundo día consecutivo se detecta un leve incremento en el uso de los servicios de cercanías, RENFE, autobuses de pasajeros de largo recorrido, transporte aéreo y movilidad de vehículos ligeros</a:t>
            </a:r>
          </a:p>
          <a:p>
            <a:pPr marL="457200" indent="-381000">
              <a:spcBef>
                <a:spcPts val="600"/>
              </a:spcBef>
              <a:buSzPts val="2400"/>
              <a:buFontTx/>
              <a:buChar char="▸"/>
            </a:pPr>
            <a:r>
              <a:rPr lang="es-ES" dirty="0">
                <a:latin typeface="Calibri" panose="020F0502020204030204" pitchFamily="34" charset="0"/>
                <a:cs typeface="Calibri" panose="020F0502020204030204" pitchFamily="34" charset="0"/>
              </a:rPr>
              <a:t>La Guardia Civil ha detectado, también en los últimos días, un repunte en el número de sanciones y detenciones por incumplimiento de las restricciones de movilidad</a:t>
            </a:r>
          </a:p>
          <a:p>
            <a:pPr marL="457200" indent="-381000">
              <a:spcBef>
                <a:spcPts val="600"/>
              </a:spcBef>
              <a:buSzPts val="2400"/>
              <a:buFontTx/>
              <a:buChar char="▸"/>
            </a:pPr>
            <a:r>
              <a:rPr lang="es-ES" dirty="0">
                <a:latin typeface="Calibri" panose="020F0502020204030204" pitchFamily="34" charset="0"/>
                <a:cs typeface="Calibri" panose="020F0502020204030204" pitchFamily="34" charset="0"/>
              </a:rPr>
              <a:t>Las autoridades sanitarias recuerdan que cualquier cambio en la movilidad debe ir acompañado de las medidas de distanciamiento social e higiene personal </a:t>
            </a:r>
          </a:p>
          <a:p>
            <a:pPr marL="457200" indent="-381000">
              <a:spcBef>
                <a:spcPts val="600"/>
              </a:spcBef>
              <a:buSzPts val="2400"/>
              <a:buFontTx/>
              <a:buChar char="▸"/>
            </a:pPr>
            <a:r>
              <a:rPr lang="es-ES" dirty="0">
                <a:latin typeface="Calibri" panose="020F0502020204030204" pitchFamily="34" charset="0"/>
                <a:cs typeface="Calibri" panose="020F0502020204030204" pitchFamily="34" charset="0"/>
              </a:rPr>
              <a:t>El Ministerio de Sanitad publica sendas guías sobre el correcto uso de </a:t>
            </a:r>
            <a:r>
              <a:rPr lang="es-ES" dirty="0">
                <a:latin typeface="Calibri" panose="020F0502020204030204" pitchFamily="34" charset="0"/>
                <a:cs typeface="Calibri" panose="020F0502020204030204" pitchFamily="34" charset="0"/>
                <a:hlinkClick r:id="rId4"/>
              </a:rPr>
              <a:t>mascarillas higiénicas </a:t>
            </a:r>
            <a:r>
              <a:rPr lang="es-ES" dirty="0">
                <a:latin typeface="Calibri" panose="020F0502020204030204" pitchFamily="34" charset="0"/>
                <a:cs typeface="Calibri" panose="020F0502020204030204" pitchFamily="34" charset="0"/>
              </a:rPr>
              <a:t>y </a:t>
            </a:r>
            <a:r>
              <a:rPr lang="es-ES" dirty="0">
                <a:latin typeface="Calibri" panose="020F0502020204030204" pitchFamily="34" charset="0"/>
                <a:cs typeface="Calibri" panose="020F0502020204030204" pitchFamily="34" charset="0"/>
                <a:hlinkClick r:id="rId5"/>
              </a:rPr>
              <a:t>mascarillas médicas o quirúrgicas</a:t>
            </a:r>
            <a:endParaRPr lang="es-ES" dirty="0">
              <a:latin typeface="Calibri" panose="020F0502020204030204" pitchFamily="34" charset="0"/>
              <a:cs typeface="Calibri" panose="020F0502020204030204" pitchFamily="34" charset="0"/>
            </a:endParaRPr>
          </a:p>
          <a:p>
            <a:pPr marL="457200" indent="-381000">
              <a:spcBef>
                <a:spcPts val="600"/>
              </a:spcBef>
              <a:buSzPts val="2400"/>
              <a:buFontTx/>
              <a:buChar char="▸"/>
            </a:pPr>
            <a:endParaRPr lang="es-ES" dirty="0">
              <a:latin typeface="Calibri" panose="020F0502020204030204" pitchFamily="34" charset="0"/>
              <a:cs typeface="Calibri" panose="020F0502020204030204" pitchFamily="34" charset="0"/>
            </a:endParaRPr>
          </a:p>
          <a:p>
            <a:pPr marL="76200">
              <a:spcBef>
                <a:spcPts val="600"/>
              </a:spcBef>
              <a:buSzPts val="2400"/>
            </a:pPr>
            <a:endParaRPr lang="es-ES" dirty="0">
              <a:latin typeface="Calibri" panose="020F0502020204030204" pitchFamily="34" charset="0"/>
              <a:cs typeface="Calibri" panose="020F0502020204030204" pitchFamily="34" charset="0"/>
            </a:endParaRPr>
          </a:p>
        </p:txBody>
      </p:sp>
      <p:sp>
        <p:nvSpPr>
          <p:cNvPr id="12" name="Marcador de número de diapositiva 11"/>
          <p:cNvSpPr>
            <a:spLocks noGrp="1"/>
          </p:cNvSpPr>
          <p:nvPr>
            <p:ph type="sldNum" sz="quarter" idx="12"/>
          </p:nvPr>
        </p:nvSpPr>
        <p:spPr/>
        <p:txBody>
          <a:bodyPr/>
          <a:lstStyle/>
          <a:p>
            <a:fld id="{DFA522FF-4F5B-4CA2-A344-75B9E8707C1D}" type="slidenum">
              <a:rPr lang="es-ES" smtClean="0"/>
              <a:t>7</a:t>
            </a:fld>
            <a:endParaRPr lang="es-ES" dirty="0"/>
          </a:p>
        </p:txBody>
      </p:sp>
      <p:pic>
        <p:nvPicPr>
          <p:cNvPr id="1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61989" y="5868720"/>
            <a:ext cx="2616696" cy="774000"/>
          </a:xfrm>
          <a:prstGeom prst="rect">
            <a:avLst/>
          </a:prstGeom>
          <a:noFill/>
          <a:ln>
            <a:noFill/>
          </a:ln>
          <a:effectLst/>
          <a:extLst>
            <a:ext uri="{909E8E84-426E-40dd-AFC4-6F175D3DCCD1}">
              <a14:hiddenFill xmlns:lc="http://schemas.openxmlformats.org/drawingml/2006/lockedCanvas" xmlns="" xmlns:a14="http://schemas.microsoft.com/office/drawing/2010/main">
                <a:solidFill>
                  <a:schemeClr val="accent1"/>
                </a:solidFill>
              </a14:hiddenFill>
            </a:ext>
            <a:ext uri="{91240B29-F687-4f45-9708-019B960494DF}">
              <a14:hiddenLine xmlns:lc="http://schemas.openxmlformats.org/drawingml/2006/lockedCanvas" xmlns="" xmlns:a14="http://schemas.microsoft.com/office/drawing/2010/main" w="9525">
                <a:solidFill>
                  <a:schemeClr val="tx1"/>
                </a:solidFill>
                <a:miter lim="800000"/>
                <a:headEnd/>
                <a:tailEnd/>
              </a14:hiddenLine>
            </a:ext>
            <a:ext uri="{AF507438-7753-43e0-B8FC-AC1667EBCBE1}">
              <a14:hiddenEffects xmlns:lc="http://schemas.openxmlformats.org/drawingml/2006/lockedCanvas" xmlns="" xmlns:a14="http://schemas.microsoft.com/office/drawing/2010/main">
                <a:effectLst>
                  <a:outerShdw dist="35921" dir="2700000" algn="ctr" rotWithShape="0">
                    <a:schemeClr val="bg2"/>
                  </a:outerShdw>
                </a:effectLst>
              </a14:hiddenEffects>
            </a:ext>
          </a:extLst>
        </p:spPr>
      </p:pic>
      <p:sp>
        <p:nvSpPr>
          <p:cNvPr id="16" name="Rectángulo 15"/>
          <p:cNvSpPr/>
          <p:nvPr/>
        </p:nvSpPr>
        <p:spPr>
          <a:xfrm>
            <a:off x="0" y="1"/>
            <a:ext cx="5917474" cy="743298"/>
          </a:xfrm>
          <a:prstGeom prst="rect">
            <a:avLst/>
          </a:prstGeom>
          <a:solidFill>
            <a:srgbClr val="B93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Título 1"/>
          <p:cNvSpPr>
            <a:spLocks noGrp="1"/>
          </p:cNvSpPr>
          <p:nvPr>
            <p:ph type="title"/>
          </p:nvPr>
        </p:nvSpPr>
        <p:spPr>
          <a:xfrm>
            <a:off x="545346" y="37543"/>
            <a:ext cx="7710380" cy="669067"/>
          </a:xfrm>
        </p:spPr>
        <p:txBody>
          <a:bodyPr>
            <a:normAutofit/>
          </a:bodyPr>
          <a:lstStyle/>
          <a:p>
            <a:r>
              <a:rPr lang="es-ES" sz="4000" b="1" dirty="0">
                <a:solidFill>
                  <a:schemeClr val="bg1"/>
                </a:solidFill>
              </a:rPr>
              <a:t>Estado de situación </a:t>
            </a:r>
          </a:p>
        </p:txBody>
      </p:sp>
    </p:spTree>
    <p:extLst>
      <p:ext uri="{BB962C8B-B14F-4D97-AF65-F5344CB8AC3E}">
        <p14:creationId xmlns:p14="http://schemas.microsoft.com/office/powerpoint/2010/main" val="359783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sp>
        <p:nvSpPr>
          <p:cNvPr id="2" name="Título 1"/>
          <p:cNvSpPr>
            <a:spLocks noGrp="1"/>
          </p:cNvSpPr>
          <p:nvPr>
            <p:ph type="title"/>
          </p:nvPr>
        </p:nvSpPr>
        <p:spPr>
          <a:xfrm>
            <a:off x="468541" y="2491512"/>
            <a:ext cx="5627840" cy="1320819"/>
          </a:xfrm>
        </p:spPr>
        <p:txBody>
          <a:bodyPr>
            <a:normAutofit/>
          </a:bodyPr>
          <a:lstStyle/>
          <a:p>
            <a:r>
              <a:rPr lang="es-ES" sz="5400" b="1" dirty="0"/>
              <a:t>Anuncios y medidas</a:t>
            </a:r>
          </a:p>
        </p:txBody>
      </p:sp>
      <p:pic>
        <p:nvPicPr>
          <p:cNvPr id="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1989" y="5868720"/>
            <a:ext cx="2616696" cy="774000"/>
          </a:xfrm>
          <a:prstGeom prst="rect">
            <a:avLst/>
          </a:prstGeom>
          <a:noFill/>
          <a:ln>
            <a:noFill/>
          </a:ln>
          <a:effectLst/>
          <a:extLst>
            <a:ext uri="{909E8E84-426E-40dd-AFC4-6F175D3DCCD1}">
              <a14:hiddenFill xmlns:lc="http://schemas.openxmlformats.org/drawingml/2006/lockedCanvas" xmlns="" xmlns:a14="http://schemas.microsoft.com/office/drawing/2010/main">
                <a:solidFill>
                  <a:schemeClr val="accent1"/>
                </a:solidFill>
              </a14:hiddenFill>
            </a:ext>
            <a:ext uri="{91240B29-F687-4f45-9708-019B960494DF}">
              <a14:hiddenLine xmlns:lc="http://schemas.openxmlformats.org/drawingml/2006/lockedCanvas" xmlns="" xmlns:a14="http://schemas.microsoft.com/office/drawing/2010/main" w="9525">
                <a:solidFill>
                  <a:schemeClr val="tx1"/>
                </a:solidFill>
                <a:miter lim="800000"/>
                <a:headEnd/>
                <a:tailEnd/>
              </a14:hiddenLine>
            </a:ext>
            <a:ext uri="{AF507438-7753-43e0-B8FC-AC1667EBCBE1}">
              <a14:hiddenEffects xmlns:lc="http://schemas.openxmlformats.org/drawingml/2006/lockedCanva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1477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 y="-48723"/>
            <a:ext cx="12192765" cy="6857572"/>
          </a:xfrm>
          <a:prstGeom prst="rect">
            <a:avLst/>
          </a:prstGeom>
        </p:spPr>
      </p:pic>
      <p:sp>
        <p:nvSpPr>
          <p:cNvPr id="6" name="Rectángulo 5"/>
          <p:cNvSpPr/>
          <p:nvPr/>
        </p:nvSpPr>
        <p:spPr>
          <a:xfrm>
            <a:off x="0" y="2010457"/>
            <a:ext cx="6748530" cy="2662267"/>
          </a:xfrm>
          <a:prstGeom prst="rect">
            <a:avLst/>
          </a:prstGeom>
        </p:spPr>
        <p:txBody>
          <a:bodyPr wrap="square">
            <a:spAutoFit/>
          </a:bodyPr>
          <a:lstStyle/>
          <a:p>
            <a:pPr marL="457200" indent="-381000">
              <a:spcBef>
                <a:spcPts val="600"/>
              </a:spcBef>
              <a:buSzPts val="2400"/>
              <a:buFontTx/>
              <a:buChar char="▸"/>
            </a:pPr>
            <a:r>
              <a:rPr lang="es-ES" dirty="0">
                <a:latin typeface="Calibri" panose="020F0502020204030204" pitchFamily="34" charset="0"/>
                <a:cs typeface="Calibri" panose="020F0502020204030204" pitchFamily="34" charset="0"/>
                <a:hlinkClick r:id="rId4"/>
              </a:rPr>
              <a:t>Ministerio de Hacienda – Procedimientos tributarios</a:t>
            </a:r>
            <a:r>
              <a:rPr lang="es-ES" dirty="0">
                <a:latin typeface="Calibri" panose="020F0502020204030204" pitchFamily="34" charset="0"/>
                <a:cs typeface="Calibri" panose="020F0502020204030204" pitchFamily="34" charset="0"/>
              </a:rPr>
              <a:t>. Resolución que adelanta al 1 de junio la posibilidad de realizar pago de deudas con tarjetas de crédito o débito mediante el sistema CL@VE PIN </a:t>
            </a:r>
          </a:p>
          <a:p>
            <a:pPr marL="457200" indent="-381000">
              <a:spcBef>
                <a:spcPts val="600"/>
              </a:spcBef>
              <a:buSzPts val="2400"/>
              <a:buFontTx/>
              <a:buChar char="▸"/>
            </a:pPr>
            <a:r>
              <a:rPr lang="es-ES" dirty="0">
                <a:latin typeface="Calibri" panose="020F0502020204030204" pitchFamily="34" charset="0"/>
                <a:cs typeface="Calibri" panose="020F0502020204030204" pitchFamily="34" charset="0"/>
                <a:hlinkClick r:id="rId5"/>
              </a:rPr>
              <a:t>Ministerio del Interior – Fronteras</a:t>
            </a:r>
            <a:r>
              <a:rPr lang="es-ES" dirty="0">
                <a:latin typeface="Calibri" panose="020F0502020204030204" pitchFamily="34" charset="0"/>
                <a:cs typeface="Calibri" panose="020F0502020204030204" pitchFamily="34" charset="0"/>
              </a:rPr>
              <a:t>. Orden Ministerial que prorroga hasta el 15 de mayo la limitación temporal de acceso a países de la Unión Europea y del territorio </a:t>
            </a:r>
            <a:r>
              <a:rPr lang="es-ES" dirty="0" err="1">
                <a:latin typeface="Calibri" panose="020F0502020204030204" pitchFamily="34" charset="0"/>
                <a:cs typeface="Calibri" panose="020F0502020204030204" pitchFamily="34" charset="0"/>
              </a:rPr>
              <a:t>Schengen</a:t>
            </a:r>
            <a:r>
              <a:rPr lang="es-ES" dirty="0">
                <a:latin typeface="Calibri" panose="020F0502020204030204" pitchFamily="34" charset="0"/>
                <a:cs typeface="Calibri" panose="020F0502020204030204" pitchFamily="34" charset="0"/>
              </a:rPr>
              <a:t> a viajeros procedentes de terceros países, siguiendo recomendaciones de la Comisión Europea</a:t>
            </a:r>
          </a:p>
        </p:txBody>
      </p:sp>
      <p:sp>
        <p:nvSpPr>
          <p:cNvPr id="12" name="Marcador de número de diapositiva 11"/>
          <p:cNvSpPr>
            <a:spLocks noGrp="1"/>
          </p:cNvSpPr>
          <p:nvPr>
            <p:ph type="sldNum" sz="quarter" idx="12"/>
          </p:nvPr>
        </p:nvSpPr>
        <p:spPr/>
        <p:txBody>
          <a:bodyPr/>
          <a:lstStyle/>
          <a:p>
            <a:fld id="{DFA522FF-4F5B-4CA2-A344-75B9E8707C1D}" type="slidenum">
              <a:rPr lang="es-ES" smtClean="0"/>
              <a:t>9</a:t>
            </a:fld>
            <a:endParaRPr lang="es-ES"/>
          </a:p>
        </p:txBody>
      </p:sp>
      <p:pic>
        <p:nvPicPr>
          <p:cNvPr id="1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61989" y="5868720"/>
            <a:ext cx="2616696" cy="774000"/>
          </a:xfrm>
          <a:prstGeom prst="rect">
            <a:avLst/>
          </a:prstGeom>
          <a:noFill/>
          <a:ln>
            <a:noFill/>
          </a:ln>
          <a:effectLst/>
          <a:extLst>
            <a:ext uri="{909E8E84-426E-40dd-AFC4-6F175D3DCCD1}">
              <a14:hiddenFill xmlns:lc="http://schemas.openxmlformats.org/drawingml/2006/lockedCanvas" xmlns="" xmlns:a14="http://schemas.microsoft.com/office/drawing/2010/main">
                <a:solidFill>
                  <a:schemeClr val="accent1"/>
                </a:solidFill>
              </a14:hiddenFill>
            </a:ext>
            <a:ext uri="{91240B29-F687-4f45-9708-019B960494DF}">
              <a14:hiddenLine xmlns:lc="http://schemas.openxmlformats.org/drawingml/2006/lockedCanvas" xmlns="" xmlns:a14="http://schemas.microsoft.com/office/drawing/2010/main" w="9525">
                <a:solidFill>
                  <a:schemeClr val="tx1"/>
                </a:solidFill>
                <a:miter lim="800000"/>
                <a:headEnd/>
                <a:tailEnd/>
              </a14:hiddenLine>
            </a:ext>
            <a:ext uri="{AF507438-7753-43e0-B8FC-AC1667EBCBE1}">
              <a14:hiddenEffects xmlns:lc="http://schemas.openxmlformats.org/drawingml/2006/lockedCanvas" xmlns="" xmlns:a14="http://schemas.microsoft.com/office/drawing/2010/main">
                <a:effectLst>
                  <a:outerShdw dist="35921" dir="2700000" algn="ctr" rotWithShape="0">
                    <a:schemeClr val="bg2"/>
                  </a:outerShdw>
                </a:effectLst>
              </a14:hiddenEffects>
            </a:ext>
          </a:extLst>
        </p:spPr>
      </p:pic>
      <p:sp>
        <p:nvSpPr>
          <p:cNvPr id="16" name="Rectángulo 15"/>
          <p:cNvSpPr/>
          <p:nvPr/>
        </p:nvSpPr>
        <p:spPr>
          <a:xfrm>
            <a:off x="0" y="-27485"/>
            <a:ext cx="5917474" cy="743298"/>
          </a:xfrm>
          <a:prstGeom prst="rect">
            <a:avLst/>
          </a:prstGeom>
          <a:solidFill>
            <a:srgbClr val="B93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Título 1"/>
          <p:cNvSpPr>
            <a:spLocks noGrp="1"/>
          </p:cNvSpPr>
          <p:nvPr>
            <p:ph type="title"/>
          </p:nvPr>
        </p:nvSpPr>
        <p:spPr>
          <a:xfrm>
            <a:off x="545346" y="37543"/>
            <a:ext cx="7710380" cy="669067"/>
          </a:xfrm>
        </p:spPr>
        <p:txBody>
          <a:bodyPr>
            <a:normAutofit/>
          </a:bodyPr>
          <a:lstStyle/>
          <a:p>
            <a:r>
              <a:rPr lang="es-ES" sz="4000" b="1" dirty="0">
                <a:solidFill>
                  <a:schemeClr val="bg1"/>
                </a:solidFill>
              </a:rPr>
              <a:t>B.O.E. 21 de abril</a:t>
            </a:r>
          </a:p>
        </p:txBody>
      </p:sp>
    </p:spTree>
    <p:extLst>
      <p:ext uri="{BB962C8B-B14F-4D97-AF65-F5344CB8AC3E}">
        <p14:creationId xmlns:p14="http://schemas.microsoft.com/office/powerpoint/2010/main" val="296971058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4464</TotalTime>
  <Words>999</Words>
  <Application>Microsoft Office PowerPoint</Application>
  <PresentationFormat>Panorámica</PresentationFormat>
  <Paragraphs>78</Paragraphs>
  <Slides>11</Slides>
  <Notes>8</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Arial</vt:lpstr>
      <vt:lpstr>Calibri</vt:lpstr>
      <vt:lpstr>Calibri Light</vt:lpstr>
      <vt:lpstr>Tema de Office</vt:lpstr>
      <vt:lpstr>Presentación de PowerPoint</vt:lpstr>
      <vt:lpstr>Consejo de Ministros 21 de abril</vt:lpstr>
      <vt:lpstr>Consejo de Ministros </vt:lpstr>
      <vt:lpstr>Consejo de Ministros </vt:lpstr>
      <vt:lpstr>Consejo de Ministros </vt:lpstr>
      <vt:lpstr>Consejo de Ministros </vt:lpstr>
      <vt:lpstr>Estado de situación </vt:lpstr>
      <vt:lpstr>Anuncios y medidas</vt:lpstr>
      <vt:lpstr>B.O.E. 21 de abril</vt:lpstr>
      <vt:lpstr>Otros documentos de interés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Belen Melo Ayala</dc:creator>
  <cp:lastModifiedBy>MJL</cp:lastModifiedBy>
  <cp:revision>236</cp:revision>
  <dcterms:created xsi:type="dcterms:W3CDTF">2020-03-18T17:09:08Z</dcterms:created>
  <dcterms:modified xsi:type="dcterms:W3CDTF">2020-04-21T15:10:32Z</dcterms:modified>
</cp:coreProperties>
</file>