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8" r:id="rId2"/>
    <p:sldId id="302" r:id="rId3"/>
    <p:sldId id="303" r:id="rId4"/>
    <p:sldId id="259" r:id="rId5"/>
    <p:sldId id="300" r:id="rId6"/>
    <p:sldId id="296" r:id="rId7"/>
    <p:sldId id="265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31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ADC01-71B4-40D2-AA0B-8AC8957110F1}" type="datetimeFigureOut">
              <a:rPr lang="es-ES" smtClean="0"/>
              <a:t>23/04/2020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97713-79D9-4670-B1C5-DAF9DAD4BC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4439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7713-79D9-4670-B1C5-DAF9DAD4BC49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0981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7713-79D9-4670-B1C5-DAF9DAD4BC49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5140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7713-79D9-4670-B1C5-DAF9DAD4BC49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0076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7713-79D9-4670-B1C5-DAF9DAD4BC49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9965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7713-79D9-4670-B1C5-DAF9DAD4BC49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3156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23/04/2020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1192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23/04/2020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0283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23/04/2020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4119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23/04/2020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7031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23/04/2020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0893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23/04/2020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4248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23/04/2020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8775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23/04/2020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1012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23/04/2020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9934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23/04/2020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3595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23/04/2020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9765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88B7F-8EC6-4E4A-A255-C0F01175EF21}" type="datetimeFigureOut">
              <a:rPr lang="es-ES" smtClean="0"/>
              <a:t>23/04/2020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2316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emf"/><Relationship Id="rId4" Type="http://schemas.openxmlformats.org/officeDocument/2006/relationships/hyperlink" Target="https://www.agenciatributaria.es/AEAT.internet/Inicio/_componentes_/_Le_interesa_conocer/Instrucciones_para_solicitar_aplazamientos_de_acuerdo_con_las_reglas_de_facilitacion_de_liquidez_para_pymes_y_autonomos_conte___de_14_de_abril.s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3.jpeg"/><Relationship Id="rId7" Type="http://schemas.openxmlformats.org/officeDocument/2006/relationships/hyperlink" Target="https://www.boe.es/boe/dias/2020/04/23/pdfs/BOE-A-2020-4578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boe.es/boe/dias/2020/04/23/pdfs/BOE-A-2020-4577.pdf" TargetMode="External"/><Relationship Id="rId5" Type="http://schemas.openxmlformats.org/officeDocument/2006/relationships/hyperlink" Target="https://www.boe.es/boe/dias/2020/04/23/pdfs/BOE-A-2020-4576.pdf" TargetMode="External"/><Relationship Id="rId4" Type="http://schemas.openxmlformats.org/officeDocument/2006/relationships/hyperlink" Target="https://www.boe.es/boe/dias/2020/04/23/pdfs/BOE-A-2020-4575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camara.es/sites/default/files/noticias/nota_resumen_17_abril_medidas_oo.ii._covid-19.pdf" TargetMode="External"/><Relationship Id="rId5" Type="http://schemas.openxmlformats.org/officeDocument/2006/relationships/hyperlink" Target="https://www.camara.es/sites/default/files/noticias/iniciativas_de_la_ue_en_el_contexto_de_la_crisis_del_covid-19_-_15_abril.pdf" TargetMode="External"/><Relationship Id="rId4" Type="http://schemas.openxmlformats.org/officeDocument/2006/relationships/hyperlink" Target="https://www.camara.es/sites/default/files/noticias/camara_comercio_esp_-_recopilacion_medidas_adoptadas_por_el_gobierno_de_espana_-_crisis_sanitaria_-_17_abril_2020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emf"/><Relationship Id="rId4" Type="http://schemas.openxmlformats.org/officeDocument/2006/relationships/hyperlink" Target="https://www.camara.es/sistema-cameral-ante-crisis-coronaviru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214073" y="2886565"/>
            <a:ext cx="6676079" cy="2382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latin typeface="+mn-lt"/>
              </a:rPr>
              <a:t>Boletín de información diaria sobre el COVID-19 </a:t>
            </a:r>
            <a:br>
              <a:rPr lang="es-ES" b="1" dirty="0">
                <a:latin typeface="+mn-lt"/>
              </a:rPr>
            </a:br>
            <a:r>
              <a:rPr lang="es-ES" b="1" dirty="0">
                <a:latin typeface="+mn-lt"/>
              </a:rPr>
              <a:t>y el Estado de Alarma</a:t>
            </a: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89" y="5868720"/>
            <a:ext cx="2616696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9784080" y="6273388"/>
            <a:ext cx="3213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19 de marzo de 2020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7"/>
            <a:ext cx="12187646" cy="6854693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83770" y="2716226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3200" b="1" dirty="0"/>
              <a:t>Boletín de información diaria </a:t>
            </a:r>
          </a:p>
          <a:p>
            <a:r>
              <a:rPr lang="es-ES" sz="3200" b="1" dirty="0"/>
              <a:t>sobre el COVID-19 </a:t>
            </a:r>
          </a:p>
          <a:p>
            <a:r>
              <a:rPr lang="es-ES" sz="3200" b="1" dirty="0"/>
              <a:t>y el Estado de Alarma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566670" y="4456225"/>
            <a:ext cx="4301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23 </a:t>
            </a:r>
            <a:r>
              <a:rPr lang="es-ES" b="1" dirty="0"/>
              <a:t>de abril de </a:t>
            </a:r>
            <a:r>
              <a:rPr lang="es-ES" b="1" dirty="0" smtClean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1256402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7551" y="1420878"/>
            <a:ext cx="6078830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Agencia Tributaria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ha publicado un documento con las instrucciones para solicitar aplazamientos de hasta seis meses en las obligaciones tributarias de pymes y autónomos</a:t>
            </a: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El Gobierno aclara las condiciones de las salidas a la calle de los menores de 14 años: podrán salir durante una hora entre las 9:00 y las 21:00, a una distancia no superior a un kilómetro de sus domicilios y acompañados por un adulto. Podrán hacerlo con sus juguetes y respetando las reglas comunes de distanciamiento social, lavarse las manos con frecuencia y extremar las medidas de higiene.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Las mascarillas no serán obligatorias. La medida será efectiva a partir de este domingo</a:t>
            </a:r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2</a:t>
            </a:fld>
            <a:endParaRPr lang="es-ES"/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89" y="5868720"/>
            <a:ext cx="2616696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0" y="1"/>
            <a:ext cx="5917474" cy="743298"/>
          </a:xfrm>
          <a:prstGeom prst="rect">
            <a:avLst/>
          </a:prstGeom>
          <a:solidFill>
            <a:srgbClr val="B93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545346" y="37543"/>
            <a:ext cx="7710380" cy="669067"/>
          </a:xfrm>
        </p:spPr>
        <p:txBody>
          <a:bodyPr>
            <a:norm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Estado de situación </a:t>
            </a:r>
          </a:p>
        </p:txBody>
      </p:sp>
    </p:spTree>
    <p:extLst>
      <p:ext uri="{BB962C8B-B14F-4D97-AF65-F5344CB8AC3E}">
        <p14:creationId xmlns:p14="http://schemas.microsoft.com/office/powerpoint/2010/main" val="359783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0" y="1066935"/>
            <a:ext cx="6078830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situación a día de hoy es de estabilización en el descenso de la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curva de transmisión de la enfermedad,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con un incremento de los contagios del 2,2 %</a:t>
            </a: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El número de reproducción (contagios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cada persona enferma), la cifra bruta de casos detectados y la capacidad hospitalaria serán los tres elementos clave para decidir el alivio del confinamiento en las próximas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semanas</a:t>
            </a: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El Ministerio de Transportes y Movilidad ha empezado a trabajar con las Comunidades Autónomas en la adopción de medidas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en el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transporte urbano ante un escenario de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desescalado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de la situación de confinamiento</a:t>
            </a: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Las Fuerza Armadas reducen el número de efectivos que participan en la Operación </a:t>
            </a:r>
            <a:r>
              <a:rPr 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Balmis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 al bajar las peticiones de ayuda de los gobiernos central, autonómico y local</a:t>
            </a:r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3</a:t>
            </a:fld>
            <a:endParaRPr lang="es-ES"/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89" y="5868720"/>
            <a:ext cx="2616696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0" y="1"/>
            <a:ext cx="5917474" cy="743298"/>
          </a:xfrm>
          <a:prstGeom prst="rect">
            <a:avLst/>
          </a:prstGeom>
          <a:solidFill>
            <a:srgbClr val="B93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545346" y="37543"/>
            <a:ext cx="7710380" cy="669067"/>
          </a:xfrm>
        </p:spPr>
        <p:txBody>
          <a:bodyPr>
            <a:norm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Estado de situación </a:t>
            </a:r>
          </a:p>
        </p:txBody>
      </p:sp>
    </p:spTree>
    <p:extLst>
      <p:ext uri="{BB962C8B-B14F-4D97-AF65-F5344CB8AC3E}">
        <p14:creationId xmlns:p14="http://schemas.microsoft.com/office/powerpoint/2010/main" val="2760819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1989" y="2491512"/>
            <a:ext cx="5627840" cy="1320819"/>
          </a:xfrm>
        </p:spPr>
        <p:txBody>
          <a:bodyPr>
            <a:normAutofit/>
          </a:bodyPr>
          <a:lstStyle/>
          <a:p>
            <a:r>
              <a:rPr lang="es-ES" sz="5400" b="1" dirty="0"/>
              <a:t>Anuncios y medidas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89" y="5868720"/>
            <a:ext cx="2616696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1477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5" y="-48723"/>
            <a:ext cx="12192765" cy="685757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-765" y="1002489"/>
            <a:ext cx="6748530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Ministerio de Educación – Enseñanzas de Formación Profesional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. Orden Ministerial con un catálogo de medidas para los alumnos de Formación Profesional que no han podido realizar sus prácticas en centros laborales por el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Estado de Alarma </a:t>
            </a: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Ministerio de Educación – EBAU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. Orden Ministerial que modifica normativa anterior respecto a los contenidos de la prueba de acceso a enseñanzas universitaria y pospone la celebración de las mismas: serán entre el 22 de junio y el 10 de julio </a:t>
            </a: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Ministerio de Sanidad – Precios de venta al público de productos sanitarios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. Orden Ministerial con los precios máximos de venta al público de mascarillas quirúrgicas y geles </a:t>
            </a:r>
            <a:r>
              <a:rPr 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hidroalcohólicos</a:t>
            </a:r>
            <a:endParaRPr lang="es-E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Ministerio de Inclusión y Seguridad Social – Servicios marítimo-pesqueros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. Orden Ministerial que prorroga los certificados necesarios para flexibilizar los vuelos de servicios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esenciales como transporte de material sanitario, salvamento marítimo, extinción de incendios y otros</a:t>
            </a:r>
            <a:endParaRPr lang="es-E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5</a:t>
            </a:fld>
            <a:endParaRPr lang="es-ES"/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89" y="5868720"/>
            <a:ext cx="2616696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0" y="-27485"/>
            <a:ext cx="5917474" cy="743298"/>
          </a:xfrm>
          <a:prstGeom prst="rect">
            <a:avLst/>
          </a:prstGeom>
          <a:solidFill>
            <a:srgbClr val="B93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545346" y="37543"/>
            <a:ext cx="7710380" cy="669067"/>
          </a:xfrm>
        </p:spPr>
        <p:txBody>
          <a:bodyPr>
            <a:norm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B.O.E. </a:t>
            </a:r>
            <a:r>
              <a:rPr lang="es-ES" sz="4000" b="1" dirty="0" smtClean="0">
                <a:solidFill>
                  <a:schemeClr val="bg1"/>
                </a:solidFill>
              </a:rPr>
              <a:t>23 </a:t>
            </a:r>
            <a:r>
              <a:rPr lang="es-ES" sz="4000" b="1" dirty="0">
                <a:solidFill>
                  <a:schemeClr val="bg1"/>
                </a:solidFill>
              </a:rPr>
              <a:t>de abril</a:t>
            </a:r>
          </a:p>
        </p:txBody>
      </p:sp>
    </p:spTree>
    <p:extLst>
      <p:ext uri="{BB962C8B-B14F-4D97-AF65-F5344CB8AC3E}">
        <p14:creationId xmlns:p14="http://schemas.microsoft.com/office/powerpoint/2010/main" val="2969710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-2" y="967001"/>
            <a:ext cx="6748530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algn="just">
              <a:spcBef>
                <a:spcPts val="600"/>
              </a:spcBef>
              <a:buSzPts val="2400"/>
            </a:pPr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En Cámara de España ponemos a disposición de empresarios,  autónomos y la red territorial de Cámaras de Comercio los siguientes documentos-resumen: </a:t>
            </a:r>
          </a:p>
          <a:p>
            <a:pPr marL="76200">
              <a:spcBef>
                <a:spcPts val="600"/>
              </a:spcBef>
              <a:buSzPts val="2400"/>
            </a:pP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Medidas aprobadas por el Gobierno de España ante la pandemia de COVID-19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. Es una recopilación de las decisiones tomadas desde el pasado 9 de marzo para actuar ante la crisis sanitaria y económica</a:t>
            </a: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Iniciativas de la UE en apoyo a las pymes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. Resumen de las distintas iniciativas puestas en marcha por la Unión Europea en respuesta a la pandemia</a:t>
            </a: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Medidas de organismos internacionales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, como la ONU y sus distintas agencias, el Fondo Monetario Internacional o el Banco Mundial, en respuesta al coronavirus</a:t>
            </a: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6</a:t>
            </a:fld>
            <a:endParaRPr lang="es-ES"/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89" y="5868720"/>
            <a:ext cx="2616696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-1" y="-27485"/>
            <a:ext cx="6297769" cy="743298"/>
          </a:xfrm>
          <a:prstGeom prst="rect">
            <a:avLst/>
          </a:prstGeom>
          <a:solidFill>
            <a:srgbClr val="B93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178042" y="46746"/>
            <a:ext cx="7710380" cy="669067"/>
          </a:xfrm>
        </p:spPr>
        <p:txBody>
          <a:bodyPr>
            <a:norm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Otros documentos de interés</a:t>
            </a:r>
          </a:p>
        </p:txBody>
      </p:sp>
    </p:spTree>
    <p:extLst>
      <p:ext uri="{BB962C8B-B14F-4D97-AF65-F5344CB8AC3E}">
        <p14:creationId xmlns:p14="http://schemas.microsoft.com/office/powerpoint/2010/main" val="1357687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83335" y="1672690"/>
            <a:ext cx="508371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Y recuerda que puedes consultar el detalle de todas las actuaciones de la red de Cámaras Territoriales para empresas y ciudadanos aquí:</a:t>
            </a:r>
          </a:p>
          <a:p>
            <a:endParaRPr lang="es-ES" sz="2000" b="1" dirty="0">
              <a:hlinkClick r:id="rId4"/>
            </a:endParaRPr>
          </a:p>
          <a:p>
            <a:pPr algn="ctr"/>
            <a:r>
              <a:rPr lang="es-ES" sz="2000" b="1" dirty="0">
                <a:hlinkClick r:id="rId4"/>
              </a:rPr>
              <a:t>Toda la información sobre el COVID-19 de Cámara de España y la red de Cámaras de Comercio </a:t>
            </a:r>
            <a:endParaRPr lang="es-ES" sz="2000" b="1" dirty="0"/>
          </a:p>
          <a:p>
            <a:endParaRPr lang="es-ES" b="1" dirty="0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89" y="5868720"/>
            <a:ext cx="2616696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43591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4482</TotalTime>
  <Words>593</Words>
  <Application>Microsoft Office PowerPoint</Application>
  <PresentationFormat>Panorámica</PresentationFormat>
  <Paragraphs>38</Paragraphs>
  <Slides>7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Estado de situación </vt:lpstr>
      <vt:lpstr>Estado de situación </vt:lpstr>
      <vt:lpstr>Anuncios y medidas</vt:lpstr>
      <vt:lpstr>B.O.E. 23 de abril</vt:lpstr>
      <vt:lpstr>Otros documentos de interés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Belen Melo Ayala</dc:creator>
  <cp:lastModifiedBy>Belen Melo Ayala</cp:lastModifiedBy>
  <cp:revision>232</cp:revision>
  <dcterms:created xsi:type="dcterms:W3CDTF">2020-03-18T17:09:08Z</dcterms:created>
  <dcterms:modified xsi:type="dcterms:W3CDTF">2020-04-23T11:27:59Z</dcterms:modified>
</cp:coreProperties>
</file>