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302" r:id="rId3"/>
    <p:sldId id="306" r:id="rId4"/>
    <p:sldId id="307" r:id="rId5"/>
    <p:sldId id="304" r:id="rId6"/>
    <p:sldId id="259" r:id="rId7"/>
    <p:sldId id="300" r:id="rId8"/>
    <p:sldId id="296" r:id="rId9"/>
    <p:sldId id="265"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28/04/2020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382098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113857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4</a:t>
            </a:fld>
            <a:endParaRPr lang="es-ES"/>
          </a:p>
        </p:txBody>
      </p:sp>
    </p:spTree>
    <p:extLst>
      <p:ext uri="{BB962C8B-B14F-4D97-AF65-F5344CB8AC3E}">
        <p14:creationId xmlns:p14="http://schemas.microsoft.com/office/powerpoint/2010/main" val="425125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230269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313007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8</a:t>
            </a:fld>
            <a:endParaRPr lang="es-ES"/>
          </a:p>
        </p:txBody>
      </p:sp>
    </p:spTree>
    <p:extLst>
      <p:ext uri="{BB962C8B-B14F-4D97-AF65-F5344CB8AC3E}">
        <p14:creationId xmlns:p14="http://schemas.microsoft.com/office/powerpoint/2010/main" val="426996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9</a:t>
            </a:fld>
            <a:endParaRPr lang="es-ES"/>
          </a:p>
        </p:txBody>
      </p:sp>
    </p:spTree>
    <p:extLst>
      <p:ext uri="{BB962C8B-B14F-4D97-AF65-F5344CB8AC3E}">
        <p14:creationId xmlns:p14="http://schemas.microsoft.com/office/powerpoint/2010/main" val="319315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28/04/2020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28/04/2020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28/04/2020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28/04/2020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28/04/2020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28/04/2020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28/04/2020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28/04/2020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28/04/2020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28/04/2020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28/04/2020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28/04/2020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camara.es/epa-crisis-sanitaria-contagia-mercado-labor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hyperlink" Target="https://www.boe.es/boe/dias/2020/04/28/pdfs/BOE-A-2020-4689.pdf" TargetMode="External"/><Relationship Id="rId4" Type="http://schemas.openxmlformats.org/officeDocument/2006/relationships/hyperlink" Target="https://www.boe.es/boe/dias/2020/04/28/pdfs/BOE-A-2020-469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camara.es/sites/default/files/noticias/nota_resumen_24_abril_medidas_oo.ii._covid-19.pdf" TargetMode="External"/><Relationship Id="rId5" Type="http://schemas.openxmlformats.org/officeDocument/2006/relationships/hyperlink" Target="https://www.camara.es/sites/default/files/noticias/iniciativas_de_la_ue_en_el_contexto_de_la_crisis_del_covid-19_-_24_abril.pdf" TargetMode="External"/><Relationship Id="rId4" Type="http://schemas.openxmlformats.org/officeDocument/2006/relationships/hyperlink" Target="https://www.camara.es/sites/default/files/noticias/camara_comercio_esp_-_recopilacion_medidas_adoptadas_por_el_gobierno_de_espana_-_crisis_sanitaria_-_24_abril_20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Alarma</a:t>
            </a:r>
          </a:p>
        </p:txBody>
      </p:sp>
      <p:sp>
        <p:nvSpPr>
          <p:cNvPr id="12" name="CuadroTexto 11"/>
          <p:cNvSpPr txBox="1"/>
          <p:nvPr/>
        </p:nvSpPr>
        <p:spPr>
          <a:xfrm>
            <a:off x="566670" y="4456225"/>
            <a:ext cx="4301544" cy="369332"/>
          </a:xfrm>
          <a:prstGeom prst="rect">
            <a:avLst/>
          </a:prstGeom>
          <a:noFill/>
        </p:spPr>
        <p:txBody>
          <a:bodyPr wrap="square" rtlCol="0">
            <a:spAutoFit/>
          </a:bodyPr>
          <a:lstStyle/>
          <a:p>
            <a:pPr algn="ctr"/>
            <a:r>
              <a:rPr lang="es-ES" b="1" dirty="0"/>
              <a:t>28 de abril de 2020</a:t>
            </a:r>
          </a:p>
        </p:txBody>
      </p:sp>
    </p:spTree>
    <p:extLst>
      <p:ext uri="{BB962C8B-B14F-4D97-AF65-F5344CB8AC3E}">
        <p14:creationId xmlns:p14="http://schemas.microsoft.com/office/powerpoint/2010/main" val="125640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7551" y="892602"/>
            <a:ext cx="6078830" cy="5139869"/>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Gobierno ha aprobado el Plan de Transición hacia la “nueva normalidad” que será gradual, asimétrico, coordinado y adaptable a la situación epidemiológica. </a:t>
            </a:r>
          </a:p>
          <a:p>
            <a:pPr marL="76200">
              <a:buSzPts val="2400"/>
            </a:pPr>
            <a:r>
              <a:rPr lang="es-ES" dirty="0">
                <a:latin typeface="Calibri" panose="020F0502020204030204" pitchFamily="34" charset="0"/>
                <a:cs typeface="Calibri" panose="020F0502020204030204" pitchFamily="34" charset="0"/>
              </a:rPr>
              <a:t>       Consta de </a:t>
            </a:r>
            <a:r>
              <a:rPr lang="es-ES" b="1" dirty="0">
                <a:latin typeface="Calibri" panose="020F0502020204030204" pitchFamily="34" charset="0"/>
                <a:cs typeface="Calibri" panose="020F0502020204030204" pitchFamily="34" charset="0"/>
              </a:rPr>
              <a:t>4 fases</a:t>
            </a:r>
            <a:r>
              <a:rPr lang="es-ES" dirty="0">
                <a:latin typeface="Calibri" panose="020F0502020204030204" pitchFamily="34" charset="0"/>
                <a:cs typeface="Calibri" panose="020F0502020204030204" pitchFamily="34" charset="0"/>
              </a:rPr>
              <a:t>. El paso de una fase a otra se irá </a:t>
            </a:r>
          </a:p>
          <a:p>
            <a:pPr marL="76200">
              <a:buSzPts val="2400"/>
            </a:pPr>
            <a:r>
              <a:rPr lang="es-ES" dirty="0">
                <a:latin typeface="Calibri" panose="020F0502020204030204" pitchFamily="34" charset="0"/>
                <a:cs typeface="Calibri" panose="020F0502020204030204" pitchFamily="34" charset="0"/>
              </a:rPr>
              <a:t>       decidiendo en función del cumplimiento de un panel de</a:t>
            </a:r>
          </a:p>
          <a:p>
            <a:pPr marL="76200">
              <a:buSzPts val="2400"/>
            </a:pPr>
            <a:r>
              <a:rPr lang="es-ES" dirty="0">
                <a:latin typeface="Calibri" panose="020F0502020204030204" pitchFamily="34" charset="0"/>
                <a:cs typeface="Calibri" panose="020F0502020204030204" pitchFamily="34" charset="0"/>
              </a:rPr>
              <a:t>       marcadores. La aplicación tendrá carácter provincial, </a:t>
            </a:r>
          </a:p>
          <a:p>
            <a:pPr marL="76200">
              <a:buSzPts val="2400"/>
            </a:pPr>
            <a:r>
              <a:rPr lang="es-ES" dirty="0">
                <a:latin typeface="Calibri" panose="020F0502020204030204" pitchFamily="34" charset="0"/>
                <a:cs typeface="Calibri" panose="020F0502020204030204" pitchFamily="34" charset="0"/>
              </a:rPr>
              <a:t>       pudiendo establecerse excepciones. </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Fase 0. </a:t>
            </a:r>
            <a:r>
              <a:rPr lang="es-ES" sz="1600" dirty="0">
                <a:latin typeface="Calibri" panose="020F0502020204030204" pitchFamily="34" charset="0"/>
                <a:cs typeface="Calibri" panose="020F0502020204030204" pitchFamily="34" charset="0"/>
              </a:rPr>
              <a:t>A partir del 4 de mayo y en todos los territorios. Además de las medidas ya vigentes de salidas de menores y adultos para actividades lúdicas controladas, se permitirá la apertura de locales con cita previa para atención al cliente: se pondrá encargar comida en restaurantes pero para consumir en el domicilio. </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Fase 1. </a:t>
            </a:r>
            <a:r>
              <a:rPr lang="es-ES" sz="1600" dirty="0">
                <a:latin typeface="Calibri" panose="020F0502020204030204" pitchFamily="34" charset="0"/>
                <a:cs typeface="Calibri" panose="020F0502020204030204" pitchFamily="34" charset="0"/>
              </a:rPr>
              <a:t>A partir del 11 de mayo (las islas de Formentera, Gomera,  Hierro y La Graciosa se incorporan a esta fase desde el 4 de mayo). Se permite la actividad del comercio de proximidad con condiciones de seguridad. Las terrazas podrán abrir con una ocupación máxima del 30 %. Podrán reabrir hoteles sin zonas comunes. Se establecerán horarios</a:t>
            </a: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35978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7551" y="780414"/>
            <a:ext cx="6078830" cy="4924425"/>
          </a:xfrm>
          <a:prstGeom prst="rect">
            <a:avLst/>
          </a:prstGeom>
        </p:spPr>
        <p:txBody>
          <a:bodyPr wrap="square">
            <a:spAutoFit/>
          </a:bodyPr>
          <a:lstStyle/>
          <a:p>
            <a:pPr marL="76200">
              <a:buSzPts val="2400"/>
            </a:pPr>
            <a:r>
              <a:rPr lang="es-ES" sz="1600" dirty="0">
                <a:latin typeface="Calibri" panose="020F0502020204030204" pitchFamily="34" charset="0"/>
                <a:cs typeface="Calibri" panose="020F0502020204030204" pitchFamily="34" charset="0"/>
              </a:rPr>
              <a:t>                            preferentes para los mayores de 65 años en los 		          comercios. Podrán reabrir los centros de culto</a:t>
            </a:r>
          </a:p>
          <a:p>
            <a:pPr marL="76200">
              <a:buSzPts val="2400"/>
            </a:pPr>
            <a:r>
              <a:rPr lang="es-ES" sz="1600" dirty="0">
                <a:latin typeface="Calibri" panose="020F0502020204030204" pitchFamily="34" charset="0"/>
                <a:cs typeface="Calibri" panose="020F0502020204030204" pitchFamily="34" charset="0"/>
              </a:rPr>
              <a:t>                            religioso con un tercio de  su capacidad. 	</a:t>
            </a:r>
          </a:p>
          <a:p>
            <a:pPr marL="1371600" lvl="2" indent="-381000">
              <a:spcBef>
                <a:spcPts val="600"/>
              </a:spcBef>
              <a:buSzPts val="2400"/>
              <a:buFontTx/>
              <a:buChar char="▸"/>
            </a:pPr>
            <a:r>
              <a:rPr lang="es-ES" sz="1600" b="1" dirty="0">
                <a:latin typeface="Calibri" panose="020F0502020204030204" pitchFamily="34" charset="0"/>
                <a:cs typeface="Calibri" panose="020F0502020204030204" pitchFamily="34" charset="0"/>
              </a:rPr>
              <a:t>Fase 2. </a:t>
            </a:r>
            <a:r>
              <a:rPr lang="es-ES" sz="1600" dirty="0">
                <a:latin typeface="Calibri" panose="020F0502020204030204" pitchFamily="34" charset="0"/>
                <a:cs typeface="Calibri" panose="020F0502020204030204" pitchFamily="34" charset="0"/>
              </a:rPr>
              <a:t>Se permitirá la apertura del interior de los bares y restaurantes, con un tercio de ocupación y solo para el servicio en mesa. Se permitirá la vuelta a los centros escolares de los menores de 6 años cuyos padres trabajen fuera de casa y los estudiantes que tengan que preparar la EBAU. Se permitirá la reapertura de cines y teatros con un tercio del aforo, la misma que otro tipo de espectáculos en espacios cerrados. Si se trata de actividades de ocio al aire libre, de hasta 400 personas, deberán realizarse todos con asiento. Se permitirá el acceso a los centros de culto religioso con una ocupación del 50 %. Permitida la visita a monumentos y  museos. </a:t>
            </a:r>
          </a:p>
          <a:p>
            <a:pPr marL="1371600" lvl="2" indent="-381000">
              <a:spcBef>
                <a:spcPts val="600"/>
              </a:spcBef>
              <a:buSzPts val="2400"/>
              <a:buFontTx/>
              <a:buChar char="▸"/>
            </a:pPr>
            <a:r>
              <a:rPr lang="es-ES" sz="1600" b="1" dirty="0">
                <a:latin typeface="Calibri" panose="020F0502020204030204" pitchFamily="34" charset="0"/>
                <a:cs typeface="Calibri" panose="020F0502020204030204" pitchFamily="34" charset="0"/>
              </a:rPr>
              <a:t>Fase 3. </a:t>
            </a:r>
            <a:r>
              <a:rPr lang="es-ES" sz="1600" dirty="0">
                <a:latin typeface="Calibri" panose="020F0502020204030204" pitchFamily="34" charset="0"/>
                <a:cs typeface="Calibri" panose="020F0502020204030204" pitchFamily="34" charset="0"/>
              </a:rPr>
              <a:t>En la fase avanzada se flexibilizarán aún más las condiciones</a:t>
            </a:r>
            <a:r>
              <a:rPr lang="es-ES" sz="1600" b="1" dirty="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rPr>
              <a:t>de movilidad y de ocupación de restaurantes, pero con separación de mesas. </a:t>
            </a:r>
            <a:endParaRPr lang="es-ES" sz="1600" b="1"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162372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17551" y="780414"/>
            <a:ext cx="6078830" cy="5109091"/>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Cada fase durará como mínimo, 2 semanas. La duración total de esta transición será de al menos 8 semanas, hasta finales del mes de junio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Los desplazamientos interprovinciales solo serán posibles entre provincias en la misma Fase o al final de todo el periodo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teletrabajo es la opción preferente al menos hasta la Fase 3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Panel de Marcadores que tendrá en cuenta el Ministerio de Sanidad para decidir el paso de una fase a otra incluye: </a:t>
            </a:r>
          </a:p>
          <a:p>
            <a:pPr marL="914400" lvl="1" indent="-381000">
              <a:buSzPts val="2400"/>
              <a:buFontTx/>
              <a:buChar char="▸"/>
            </a:pPr>
            <a:r>
              <a:rPr lang="es-ES" dirty="0">
                <a:latin typeface="Calibri" panose="020F0502020204030204" pitchFamily="34" charset="0"/>
                <a:cs typeface="Calibri" panose="020F0502020204030204" pitchFamily="34" charset="0"/>
              </a:rPr>
              <a:t>Capacidad del sistema sanitario</a:t>
            </a:r>
          </a:p>
          <a:p>
            <a:pPr marL="914400" lvl="1" indent="-381000">
              <a:buSzPts val="2400"/>
              <a:buFontTx/>
              <a:buChar char="▸"/>
            </a:pPr>
            <a:r>
              <a:rPr lang="es-ES" dirty="0">
                <a:latin typeface="Calibri" panose="020F0502020204030204" pitchFamily="34" charset="0"/>
                <a:cs typeface="Calibri" panose="020F0502020204030204" pitchFamily="34" charset="0"/>
              </a:rPr>
              <a:t>Situación epidemiológica de la zona</a:t>
            </a:r>
          </a:p>
          <a:p>
            <a:pPr marL="914400" lvl="1" indent="-381000">
              <a:buSzPts val="2400"/>
              <a:buFontTx/>
              <a:buChar char="▸"/>
            </a:pPr>
            <a:r>
              <a:rPr lang="es-ES" dirty="0">
                <a:latin typeface="Calibri" panose="020F0502020204030204" pitchFamily="34" charset="0"/>
                <a:cs typeface="Calibri" panose="020F0502020204030204" pitchFamily="34" charset="0"/>
              </a:rPr>
              <a:t>Medidas de protección colectiva</a:t>
            </a:r>
          </a:p>
          <a:p>
            <a:pPr marL="914400" lvl="1" indent="-381000">
              <a:buSzPts val="2400"/>
              <a:buFontTx/>
              <a:buChar char="▸"/>
            </a:pPr>
            <a:r>
              <a:rPr lang="es-ES" dirty="0">
                <a:latin typeface="Calibri" panose="020F0502020204030204" pitchFamily="34" charset="0"/>
                <a:cs typeface="Calibri" panose="020F0502020204030204" pitchFamily="34" charset="0"/>
              </a:rPr>
              <a:t>Datos socioeconómicos y de movilidad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Durante toda la transición seguirá vigente el Estado de Alarma</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4</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Consejo de Ministros </a:t>
            </a:r>
          </a:p>
        </p:txBody>
      </p:sp>
    </p:spTree>
    <p:extLst>
      <p:ext uri="{BB962C8B-B14F-4D97-AF65-F5344CB8AC3E}">
        <p14:creationId xmlns:p14="http://schemas.microsoft.com/office/powerpoint/2010/main" val="96844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87245"/>
            <a:ext cx="6078830" cy="412420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número de ocupados ha caído en 285.600 personas según la EPA del primer trimestre del año, publicada hoy. Es el mayor descenso desde la recesión de 2013. Esta cifra no tiene en cuenta a los trabajadores afectados por ERTE, 578.300 solo en la segunda mitad de marzo. </a:t>
            </a:r>
            <a:r>
              <a:rPr lang="es-ES" dirty="0">
                <a:latin typeface="Calibri" panose="020F0502020204030204" pitchFamily="34" charset="0"/>
                <a:cs typeface="Calibri" panose="020F0502020204030204" pitchFamily="34" charset="0"/>
                <a:hlinkClick r:id="rId4"/>
              </a:rPr>
              <a:t>Análisis de la Cámara de España de la EPA</a:t>
            </a: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Las autoridades sanitarias advierten de que la práctica de deporte al aire libre deberá implicar una mayor distancia interpersonal por las exhalaciones más potentes que provoca o el sudor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Situación sanitaria de la pandemia en España: la cifra de nuevos contagiados en las últimas </a:t>
            </a:r>
            <a:r>
              <a:rPr lang="es-ES" dirty="0" err="1">
                <a:latin typeface="Calibri" panose="020F0502020204030204" pitchFamily="34" charset="0"/>
                <a:cs typeface="Calibri" panose="020F0502020204030204" pitchFamily="34" charset="0"/>
              </a:rPr>
              <a:t>venticuatro</a:t>
            </a:r>
            <a:r>
              <a:rPr lang="es-ES" dirty="0">
                <a:latin typeface="Calibri" panose="020F0502020204030204" pitchFamily="34" charset="0"/>
                <a:cs typeface="Calibri" panose="020F0502020204030204" pitchFamily="34" charset="0"/>
              </a:rPr>
              <a:t> horas (1.308) es la más baja desde que se decretó el Estado de Alarma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6023268"/>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151002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 y="-48723"/>
            <a:ext cx="12192765" cy="6857572"/>
          </a:xfrm>
          <a:prstGeom prst="rect">
            <a:avLst/>
          </a:prstGeom>
        </p:spPr>
      </p:pic>
      <p:sp>
        <p:nvSpPr>
          <p:cNvPr id="6" name="Rectángulo 5"/>
          <p:cNvSpPr/>
          <p:nvPr/>
        </p:nvSpPr>
        <p:spPr>
          <a:xfrm>
            <a:off x="-765" y="1716476"/>
            <a:ext cx="6748530" cy="2662267"/>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Ministerio de Inclusión, Seguridad Social y Migraciones – Moratoria en el pago de cotizaciones</a:t>
            </a:r>
            <a:r>
              <a:rPr lang="es-ES" dirty="0">
                <a:latin typeface="Calibri" panose="020F0502020204030204" pitchFamily="34" charset="0"/>
                <a:cs typeface="Calibri" panose="020F0502020204030204" pitchFamily="34" charset="0"/>
              </a:rPr>
              <a:t>. Orden Ministerial que determina las actividades económicas que podrán acogerse a la moratoria de seis meses sin intereses en el pago de cotizaciones a la Seguridad Social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Ministerio de Sanidad – Centros, servicios y establecimientos sanitarios esenciales</a:t>
            </a:r>
            <a:r>
              <a:rPr lang="es-ES" dirty="0">
                <a:latin typeface="Calibri" panose="020F0502020204030204" pitchFamily="34" charset="0"/>
                <a:cs typeface="Calibri" panose="020F0502020204030204" pitchFamily="34" charset="0"/>
              </a:rPr>
              <a:t>. Resolución que establece la relación de centros que tendrán la consideración de servicio esencial, excluyendo los centros de reconocimiento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7</a:t>
            </a:fld>
            <a:endParaRPr lang="es-ES"/>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28 de abril</a:t>
            </a:r>
          </a:p>
        </p:txBody>
      </p:sp>
    </p:spTree>
    <p:extLst>
      <p:ext uri="{BB962C8B-B14F-4D97-AF65-F5344CB8AC3E}">
        <p14:creationId xmlns:p14="http://schemas.microsoft.com/office/powerpoint/2010/main" val="296971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67001"/>
            <a:ext cx="6748530" cy="4724370"/>
          </a:xfrm>
          <a:prstGeom prst="rect">
            <a:avLst/>
          </a:prstGeom>
        </p:spPr>
        <p:txBody>
          <a:bodyPr wrap="square">
            <a:spAutoFit/>
          </a:bodyPr>
          <a:lstStyle/>
          <a:p>
            <a:pPr marL="76200" algn="just">
              <a:spcBef>
                <a:spcPts val="600"/>
              </a:spcBef>
              <a:buSzPts val="2400"/>
            </a:pPr>
            <a:r>
              <a:rPr lang="es-ES" sz="2000" b="1" dirty="0">
                <a:latin typeface="Calibri" panose="020F0502020204030204" pitchFamily="34" charset="0"/>
                <a:cs typeface="Calibri" panose="020F0502020204030204" pitchFamily="34" charset="0"/>
              </a:rPr>
              <a:t>En Cámara de España ponemos a disposición de empresarios,  autónomos y la red territorial de Cámaras de Comercio los siguientes documentos-resumen: </a:t>
            </a:r>
          </a:p>
          <a:p>
            <a:pPr marL="76200">
              <a:spcBef>
                <a:spcPts val="600"/>
              </a:spcBef>
              <a:buSzPts val="2400"/>
            </a:pPr>
            <a:endParaRPr lang="es-ES" dirty="0">
              <a:latin typeface="Calibri" panose="020F0502020204030204" pitchFamily="34" charset="0"/>
              <a:cs typeface="Calibri" panose="020F0502020204030204" pitchFamily="34" charset="0"/>
            </a:endParaRP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Medidas aprobadas por el Gobierno de España ante la pandemia de COVID-19</a:t>
            </a:r>
            <a:r>
              <a:rPr lang="es-ES" dirty="0">
                <a:latin typeface="Calibri" panose="020F0502020204030204" pitchFamily="34" charset="0"/>
                <a:cs typeface="Calibri" panose="020F0502020204030204" pitchFamily="34" charset="0"/>
              </a:rPr>
              <a:t>. Es una recopilación de las decisiones tomadas desde el pasado 9 de marzo para actuar ante la crisis sanitaria y económica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Iniciativas de la UE en apoyo a las pymes</a:t>
            </a:r>
            <a:r>
              <a:rPr lang="es-ES" dirty="0">
                <a:latin typeface="Calibri" panose="020F0502020204030204" pitchFamily="34" charset="0"/>
                <a:cs typeface="Calibri" panose="020F0502020204030204" pitchFamily="34" charset="0"/>
              </a:rPr>
              <a:t>. Resumen de las distintas iniciativas puestas en marcha por la Unión Europea en respuesta a la pandemia</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Medidas de organismos internacionales</a:t>
            </a:r>
            <a:r>
              <a:rPr lang="es-ES" dirty="0">
                <a:latin typeface="Calibri" panose="020F0502020204030204" pitchFamily="34" charset="0"/>
                <a:cs typeface="Calibri" panose="020F0502020204030204" pitchFamily="34" charset="0"/>
              </a:rPr>
              <a:t>, como la ONU y sus distintas agencias, el Fondo Monetario Internacional o el Banco Mundial, en respuesta al coronavirus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8</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1" y="-27485"/>
            <a:ext cx="6297769"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178042" y="46746"/>
            <a:ext cx="7710380" cy="669067"/>
          </a:xfrm>
        </p:spPr>
        <p:txBody>
          <a:bodyPr>
            <a:normAutofit/>
          </a:bodyPr>
          <a:lstStyle/>
          <a:p>
            <a:r>
              <a:rPr lang="es-ES" sz="4000" b="1" dirty="0">
                <a:solidFill>
                  <a:schemeClr val="bg1"/>
                </a:solidFill>
              </a:rPr>
              <a:t>Otros documentos de interés</a:t>
            </a:r>
          </a:p>
        </p:txBody>
      </p:sp>
    </p:spTree>
    <p:extLst>
      <p:ext uri="{BB962C8B-B14F-4D97-AF65-F5344CB8AC3E}">
        <p14:creationId xmlns:p14="http://schemas.microsoft.com/office/powerpoint/2010/main" val="135768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283335" y="1672690"/>
            <a:ext cx="5083711" cy="2523768"/>
          </a:xfrm>
          <a:prstGeom prst="rect">
            <a:avLst/>
          </a:prstGeom>
          <a:noFill/>
        </p:spPr>
        <p:txBody>
          <a:bodyPr wrap="square" rtlCol="0">
            <a:spAutoFit/>
          </a:bodyPr>
          <a:lstStyle/>
          <a:p>
            <a:r>
              <a:rPr lang="es-ES" sz="2000" dirty="0"/>
              <a:t>Y recuerda que puedes consultar el detalle de todas las actuaciones de la red de Cámaras Territoriales para empresas y ciudadanos aquí:</a:t>
            </a:r>
          </a:p>
          <a:p>
            <a:endParaRPr lang="es-ES" sz="2000" b="1" dirty="0">
              <a:hlinkClick r:id="rId4"/>
            </a:endParaRPr>
          </a:p>
          <a:p>
            <a:pPr algn="ctr"/>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5331</TotalTime>
  <Words>727</Words>
  <Application>Microsoft Office PowerPoint</Application>
  <PresentationFormat>Panorámica</PresentationFormat>
  <Paragraphs>59</Paragraphs>
  <Slides>9</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Consejo de Ministros </vt:lpstr>
      <vt:lpstr>Consejo de Ministros </vt:lpstr>
      <vt:lpstr>Consejo de Ministros </vt:lpstr>
      <vt:lpstr>Estado de situación </vt:lpstr>
      <vt:lpstr>Anuncios y medidas</vt:lpstr>
      <vt:lpstr>B.O.E. 28 de abril</vt:lpstr>
      <vt:lpstr>Otros documentos de interés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Belen Melo Ayala</cp:lastModifiedBy>
  <cp:revision>255</cp:revision>
  <dcterms:created xsi:type="dcterms:W3CDTF">2020-03-18T17:09:08Z</dcterms:created>
  <dcterms:modified xsi:type="dcterms:W3CDTF">2020-04-28T17:58:07Z</dcterms:modified>
</cp:coreProperties>
</file>