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305" r:id="rId3"/>
    <p:sldId id="306" r:id="rId4"/>
    <p:sldId id="302" r:id="rId5"/>
    <p:sldId id="304" r:id="rId6"/>
    <p:sldId id="303" r:id="rId7"/>
    <p:sldId id="259" r:id="rId8"/>
    <p:sldId id="300" r:id="rId9"/>
    <p:sldId id="296" r:id="rId10"/>
    <p:sldId id="26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3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ADC01-71B4-40D2-AA0B-8AC8957110F1}" type="datetimeFigureOut">
              <a:rPr lang="es-ES" smtClean="0"/>
              <a:t>30/04/2020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97713-79D9-4670-B1C5-DAF9DAD4BC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443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555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2602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981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6195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348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076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965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315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30/04/2020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19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30/04/2020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28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30/04/2020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11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30/04/2020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03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30/04/2020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89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30/04/2020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424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30/04/2020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77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30/04/2020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01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30/04/2020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993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30/04/2020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59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30/04/2020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76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88B7F-8EC6-4E4A-A255-C0F01175EF21}" type="datetimeFigureOut">
              <a:rPr lang="es-ES" smtClean="0"/>
              <a:t>30/04/2020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231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emf"/><Relationship Id="rId4" Type="http://schemas.openxmlformats.org/officeDocument/2006/relationships/hyperlink" Target="https://www.camara.es/sistema-cameral-ante-crisis-coronaviru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emf"/><Relationship Id="rId4" Type="http://schemas.openxmlformats.org/officeDocument/2006/relationships/hyperlink" Target="https://www.camara.es/contabilidad-nacional-primer-trimestr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3.jpeg"/><Relationship Id="rId7" Type="http://schemas.openxmlformats.org/officeDocument/2006/relationships/hyperlink" Target="https://www.lamoncloa.gob.es/consejodeministros/resumenes/Documents/2020/28042020_Anexo%20III%20CRONOGRAMA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lamoncloa.gob.es/consejodeministros/resumenes/Documents/2020/28042020_Anexo%20II%20FASES.pdf" TargetMode="External"/><Relationship Id="rId5" Type="http://schemas.openxmlformats.org/officeDocument/2006/relationships/hyperlink" Target="https://www.lamoncloa.gob.es/consejodeministros/resumenes/Documents/2020/28042020_Anexo%20I%20PANEL%20DE%20INDICADORES.pdf" TargetMode="External"/><Relationship Id="rId4" Type="http://schemas.openxmlformats.org/officeDocument/2006/relationships/hyperlink" Target="https://www.lamoncloa.gob.es/consejodeministros/resumenes/Documents/2020/PlanTransicionNuevaNormalidad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emf"/><Relationship Id="rId4" Type="http://schemas.openxmlformats.org/officeDocument/2006/relationships/hyperlink" Target="https://www.boe.es/boe/dias/2020/04/30/pdfs/BOE-A-2020-4733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camara.es/sites/default/files/noticias/nota_resumen_24_abril_medidas_oo.ii._covid-19.pdf" TargetMode="External"/><Relationship Id="rId5" Type="http://schemas.openxmlformats.org/officeDocument/2006/relationships/hyperlink" Target="https://www.camara.es/sites/default/files/noticias/iniciativas_de_la_ue_en_el_contexto_de_la_crisis_del_covid-19_-_24_abril.pdf" TargetMode="External"/><Relationship Id="rId4" Type="http://schemas.openxmlformats.org/officeDocument/2006/relationships/hyperlink" Target="https://www.camara.es/sites/default/files/noticias/camara_comercio_esp_-_recopilacion_medidas_adoptadas_por_el_gobierno_de_espana_-_crisis_sanitaria_-_24_abril_2020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14073" y="2886565"/>
            <a:ext cx="6676079" cy="2382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latin typeface="+mn-lt"/>
              </a:rPr>
              <a:t>Boletín de información diaria sobre el COVID-19 </a:t>
            </a:r>
            <a:br>
              <a:rPr lang="es-ES" b="1" dirty="0">
                <a:latin typeface="+mn-lt"/>
              </a:rPr>
            </a:br>
            <a:r>
              <a:rPr lang="es-ES" b="1" dirty="0">
                <a:latin typeface="+mn-lt"/>
              </a:rPr>
              <a:t>y el Estado de Alarma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9784080" y="6273388"/>
            <a:ext cx="321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19 de marzo de 2020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7"/>
            <a:ext cx="12187646" cy="685469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83770" y="271622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200" b="1" dirty="0"/>
              <a:t>Boletín de información diaria </a:t>
            </a:r>
          </a:p>
          <a:p>
            <a:r>
              <a:rPr lang="es-ES" sz="3200" b="1" dirty="0"/>
              <a:t>sobre el COVID-19 </a:t>
            </a:r>
          </a:p>
          <a:p>
            <a:r>
              <a:rPr lang="es-ES" sz="3200" b="1" dirty="0"/>
              <a:t>y el Estado de Alarma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66670" y="4456225"/>
            <a:ext cx="4301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30</a:t>
            </a:r>
            <a:r>
              <a:rPr lang="es-ES" b="1" dirty="0" smtClean="0"/>
              <a:t> </a:t>
            </a:r>
            <a:r>
              <a:rPr lang="es-ES" b="1" dirty="0"/>
              <a:t>de abril de 2020</a:t>
            </a:r>
          </a:p>
        </p:txBody>
      </p:sp>
    </p:spTree>
    <p:extLst>
      <p:ext uri="{BB962C8B-B14F-4D97-AF65-F5344CB8AC3E}">
        <p14:creationId xmlns:p14="http://schemas.microsoft.com/office/powerpoint/2010/main" val="1256402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83335" y="1672690"/>
            <a:ext cx="508371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Y recuerda que puedes consultar el detalle de todas las actuaciones de la red de Cámaras Territoriales para empresas y ciudadanos aquí:</a:t>
            </a:r>
          </a:p>
          <a:p>
            <a:endParaRPr lang="es-ES" sz="2000" b="1" dirty="0">
              <a:hlinkClick r:id="rId4"/>
            </a:endParaRPr>
          </a:p>
          <a:p>
            <a:pPr algn="ctr"/>
            <a:r>
              <a:rPr lang="es-ES" sz="2000" b="1" dirty="0">
                <a:hlinkClick r:id="rId4"/>
              </a:rPr>
              <a:t>Toda la información sobre el COVID-19 de Cámara de España y la red de Cámaras de Comercio </a:t>
            </a:r>
            <a:endParaRPr lang="es-ES" sz="2000" b="1" dirty="0"/>
          </a:p>
          <a:p>
            <a:endParaRPr lang="es-ES" b="1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35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7550" y="840502"/>
            <a:ext cx="607883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El Gobierno organiza por franjas horarias las salidas de los hogares a partir del 2 de mayo para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hacer deporte o dar paseos: </a:t>
            </a:r>
          </a:p>
          <a:p>
            <a:pPr marL="914400" lvl="1" indent="-381000"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Adultos mayores de 14 años: de 6:00h. a 10:00h. y de 20:00h. a 23:00h.</a:t>
            </a:r>
          </a:p>
          <a:p>
            <a:pPr marL="914400" lvl="1" indent="-381000"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Mayores de 70 años y personas con dependencia: de 10:00h. a 12:00h. y de 19:00h. a 20:00h. </a:t>
            </a:r>
          </a:p>
          <a:p>
            <a:pPr marL="914400" lvl="1" indent="-381000"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Niños hasta 14 años: de 12:00h. a 19:00h.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Los habitantes de municipios de menos de 5.000 habitantes no tendrán limitaciones por franjas horarias en sus salidas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Deporte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: deberá practicarse de forma individual, 1 vez al día y dentro del municipio de residencia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Paseos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: podrán salir dos personas que convivan en la misma casa o personas solas con un acompañante cuando lo necesiten. El paseo deberá darse en un radio máximo de 1 kilómetro del domicilio</a:t>
            </a: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2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6023268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-1" y="0"/>
            <a:ext cx="6096381" cy="835159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444771" y="83045"/>
            <a:ext cx="5224389" cy="669067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Instrucciones salidas adultos desde el 2 de mayo </a:t>
            </a:r>
            <a:endParaRPr lang="es-E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44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7550" y="1328638"/>
            <a:ext cx="607883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Las personas en cuarentena, con síntomas de enfermedad o que estén recuperándose del virus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Covid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quedan excluidas de estos permisos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Mantener la distancia interpersonal de seguridad, extremar las medidas de higiene personal y de los espacios públicos son recomendaciones esenciales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Se permitirán, además, las actividades de cuidado y recolección de huertos personales siempre que las realice una persona (o acompañado por un menor o un cuidador en el caso de los discapacitados), en el término municipal de residencia o adyacente y evitando al máximo los desplazamientos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Todas estas instrucciones se recogerán en dos Órdenes Ministeriales de próxima publicación</a:t>
            </a: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3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6023268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-1" y="0"/>
            <a:ext cx="6096381" cy="835159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444771" y="83045"/>
            <a:ext cx="5224389" cy="669067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Instrucciones salidas adultos desde el 2 de mayo </a:t>
            </a:r>
            <a:endParaRPr lang="es-E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972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2" y="750981"/>
            <a:ext cx="607883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Contabilidad Nacional del Primer Trimestre. Según datos del Banco de España, el PIB de España se contrajo un 5,2 % en tasa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intertrimestral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entre enero y marzo de 2020. En tasa interanual, el descenso fue del 4,1 %.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Análisis de la Cámara de España de la Contabilidad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Nacional</a:t>
            </a:r>
            <a:endParaRPr lang="es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El Ministerio de Transportes y Movilidad trabaja con las administraciones autonómicas y locales en el nuevo diseño del transporte para el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desconfinamiento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, empezando por los urbanos y periurbanos. Las medidas propuestas son: </a:t>
            </a:r>
          </a:p>
          <a:p>
            <a:pPr marL="914400" lvl="1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sz="1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Gestión de la oferta</a:t>
            </a:r>
            <a:r>
              <a:rPr lang="es-E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aumento de frecuencias, refuerzo de servicios y refuerzo multimodal (autobuses lanzadera punto a punto)</a:t>
            </a:r>
          </a:p>
          <a:p>
            <a:pPr marL="914400" lvl="1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sz="1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Gestión de la demanda </a:t>
            </a:r>
            <a:r>
              <a:rPr lang="es-E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para evitar las aglomeraciones en horas punta, entre las 6:00 y las 9:00 de la mañana: flexibilización de horarios laborales, facilidad al teletrabajo, posponer horario de apertura centros comerciales, límite en el acceso a las estaciones y promoción de la movilidad saludable (bicicletas y caminar)</a:t>
            </a:r>
          </a:p>
          <a:p>
            <a:pPr marL="914400" lvl="1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sz="1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Mitigación de riesgos </a:t>
            </a:r>
            <a:r>
              <a:rPr lang="es-E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tipo sanitario: recomendación del uso de mascarillas, dispensadores de hidrogel en las estaciones, instalación de mamparas separadoras y evitar el efectivo, entre otras</a:t>
            </a:r>
            <a:endParaRPr lang="es-E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endParaRPr lang="es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4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6023268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0" y="1"/>
            <a:ext cx="5917474" cy="743298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545346" y="37543"/>
            <a:ext cx="7710380" cy="669067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Estado de situación </a:t>
            </a:r>
          </a:p>
        </p:txBody>
      </p:sp>
    </p:spTree>
    <p:extLst>
      <p:ext uri="{BB962C8B-B14F-4D97-AF65-F5344CB8AC3E}">
        <p14:creationId xmlns:p14="http://schemas.microsoft.com/office/powerpoint/2010/main" val="359783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7551" y="1144209"/>
            <a:ext cx="607883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Desde principios de semana se detecta un aumento de la movilidad en servicios de cercanías, autobuses de largo recorrido, servicios comerciales de Renfe y utilización de vehículos privados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Renfe y ADIF han modificados los recorridos interiores en las estaciones de Atocha-Madrid y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Sants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-Barcelona para evitar los cruces de usuarios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Todas las medidas se están pensando teniendo en cuenta que van a existir más posibilidades de contacto y tratando de evitar que eso suponga nuevos contagios.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En la fase de la epidemia en la que nos encontramos, la responsabilidad personal es imprescindible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Situación sanitari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a: la mitad de los nuevos casos (1.309) noticiados desde ayer corresponde a Madrid y Barcelona, lo que puede influir en el ritmo de la desescalada</a:t>
            </a:r>
            <a:endParaRPr lang="es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5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6023268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0" y="1"/>
            <a:ext cx="5917474" cy="743298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545346" y="37543"/>
            <a:ext cx="7710380" cy="669067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Estado de situación </a:t>
            </a:r>
          </a:p>
        </p:txBody>
      </p:sp>
    </p:spTree>
    <p:extLst>
      <p:ext uri="{BB962C8B-B14F-4D97-AF65-F5344CB8AC3E}">
        <p14:creationId xmlns:p14="http://schemas.microsoft.com/office/powerpoint/2010/main" val="2803946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7551" y="1656987"/>
            <a:ext cx="607883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El Gobierno ha publicado varios documentos que detallan el Plan de Transición y las medidas de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desconfinamiento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gradual, asimétrico y coordinado aprobadas en el Consejo de Ministros de ayer martes:</a:t>
            </a:r>
          </a:p>
          <a:p>
            <a:pPr marL="914400" lvl="1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Plan de transición hacia una nueva normalidad</a:t>
            </a:r>
            <a:endParaRPr lang="es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Anexo I – Panel de Indicadores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que serán evaluados para el avance de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una fase a otra</a:t>
            </a:r>
          </a:p>
          <a:p>
            <a:pPr marL="914400" lvl="1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Anexo II – Previsión orientativa para el levantamiento de las limitaciones de ámbito nacional establecidas en el Estado de Alarma, en función de las fases de transición</a:t>
            </a:r>
            <a:endParaRPr lang="es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Anexo III – Cronograma orientativo para la transición </a:t>
            </a:r>
            <a:endParaRPr lang="es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6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6023268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0" y="1"/>
            <a:ext cx="5917474" cy="743298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545346" y="37543"/>
            <a:ext cx="7710380" cy="669067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Información de interés</a:t>
            </a:r>
            <a:endParaRPr lang="es-E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22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989" y="2491512"/>
            <a:ext cx="5627840" cy="1320819"/>
          </a:xfrm>
        </p:spPr>
        <p:txBody>
          <a:bodyPr>
            <a:normAutofit/>
          </a:bodyPr>
          <a:lstStyle/>
          <a:p>
            <a:r>
              <a:rPr lang="es-ES" sz="5400" b="1" dirty="0"/>
              <a:t>Anuncios y medidas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477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" y="-48723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765" y="2692102"/>
            <a:ext cx="67485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Ministerio de Asuntos Económicos y Transición Digital – Firma digital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. Resolución que prorroga la autorización a las administraciones para validar nuevos métodos de identificación electrónica para la realización de procedimientos </a:t>
            </a: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8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0" y="-27485"/>
            <a:ext cx="5917474" cy="743298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545346" y="37543"/>
            <a:ext cx="7710380" cy="669067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B.O.E. </a:t>
            </a:r>
            <a:r>
              <a:rPr lang="es-ES" sz="4000" b="1" dirty="0" smtClean="0">
                <a:solidFill>
                  <a:schemeClr val="bg1"/>
                </a:solidFill>
              </a:rPr>
              <a:t>30</a:t>
            </a:r>
            <a:r>
              <a:rPr lang="es-ES" sz="4000" b="1" dirty="0" smtClean="0">
                <a:solidFill>
                  <a:schemeClr val="bg1"/>
                </a:solidFill>
              </a:rPr>
              <a:t> </a:t>
            </a:r>
            <a:r>
              <a:rPr lang="es-ES" sz="4000" b="1" dirty="0">
                <a:solidFill>
                  <a:schemeClr val="bg1"/>
                </a:solidFill>
              </a:rPr>
              <a:t>de abril</a:t>
            </a:r>
          </a:p>
        </p:txBody>
      </p:sp>
    </p:spTree>
    <p:extLst>
      <p:ext uri="{BB962C8B-B14F-4D97-AF65-F5344CB8AC3E}">
        <p14:creationId xmlns:p14="http://schemas.microsoft.com/office/powerpoint/2010/main" val="2969710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2" y="967001"/>
            <a:ext cx="6748530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algn="just">
              <a:spcBef>
                <a:spcPts val="600"/>
              </a:spcBef>
              <a:buSzPts val="2400"/>
            </a:pP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 Cámara de España ponemos a disposición de empresarios,  autónomos y la red territorial de Cámaras de Comercio los siguientes documentos-resumen: </a:t>
            </a:r>
          </a:p>
          <a:p>
            <a:pPr marL="76200">
              <a:spcBef>
                <a:spcPts val="600"/>
              </a:spcBef>
              <a:buSzPts val="2400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Medidas aprobadas por el Gobierno de España ante la pandemia de COVID-19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Es una recopilación de las decisiones tomadas desde el pasado 9 de marzo para actuar ante la crisis sanitaria y económica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Iniciativas de la UE en apoyo a las pymes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Resumen de las distintas iniciativas puestas en marcha por la Unión Europea en respuesta a la pandemia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Medidas de organismos internacionales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como la ONU y sus distintas agencias, el Fondo Monetario Internacional o el Banco Mundial, en respuesta al coronavirus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9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-1" y="-27485"/>
            <a:ext cx="6297769" cy="743298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178042" y="46746"/>
            <a:ext cx="7710380" cy="669067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Otros documentos de interés</a:t>
            </a:r>
          </a:p>
        </p:txBody>
      </p:sp>
    </p:spTree>
    <p:extLst>
      <p:ext uri="{BB962C8B-B14F-4D97-AF65-F5344CB8AC3E}">
        <p14:creationId xmlns:p14="http://schemas.microsoft.com/office/powerpoint/2010/main" val="13576872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5650</TotalTime>
  <Words>927</Words>
  <Application>Microsoft Office PowerPoint</Application>
  <PresentationFormat>Panorámica</PresentationFormat>
  <Paragraphs>63</Paragraphs>
  <Slides>10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Instrucciones salidas adultos desde el 2 de mayo </vt:lpstr>
      <vt:lpstr>Instrucciones salidas adultos desde el 2 de mayo </vt:lpstr>
      <vt:lpstr>Estado de situación </vt:lpstr>
      <vt:lpstr>Estado de situación </vt:lpstr>
      <vt:lpstr>Información de interés</vt:lpstr>
      <vt:lpstr>Anuncios y medidas</vt:lpstr>
      <vt:lpstr>B.O.E. 30 de abril</vt:lpstr>
      <vt:lpstr>Otros documentos de interés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Belen Melo Ayala</dc:creator>
  <cp:lastModifiedBy>Belen Melo Ayala</cp:lastModifiedBy>
  <cp:revision>265</cp:revision>
  <dcterms:created xsi:type="dcterms:W3CDTF">2020-03-18T17:09:08Z</dcterms:created>
  <dcterms:modified xsi:type="dcterms:W3CDTF">2020-04-30T17:28:26Z</dcterms:modified>
</cp:coreProperties>
</file>