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305" r:id="rId3"/>
    <p:sldId id="311" r:id="rId4"/>
    <p:sldId id="259" r:id="rId5"/>
    <p:sldId id="310" r:id="rId6"/>
    <p:sldId id="300" r:id="rId7"/>
    <p:sldId id="308" r:id="rId8"/>
    <p:sldId id="309" r:id="rId9"/>
    <p:sldId id="296" r:id="rId10"/>
    <p:sldId id="265"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ADC01-71B4-40D2-AA0B-8AC8957110F1}" type="datetimeFigureOut">
              <a:rPr lang="es-ES" smtClean="0"/>
              <a:t>04/05/2020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97713-79D9-4670-B1C5-DAF9DAD4BC49}" type="slidenum">
              <a:rPr lang="es-ES" smtClean="0"/>
              <a:t>‹Nº›</a:t>
            </a:fld>
            <a:endParaRPr lang="es-ES"/>
          </a:p>
        </p:txBody>
      </p:sp>
    </p:spTree>
    <p:extLst>
      <p:ext uri="{BB962C8B-B14F-4D97-AF65-F5344CB8AC3E}">
        <p14:creationId xmlns:p14="http://schemas.microsoft.com/office/powerpoint/2010/main" val="32444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2</a:t>
            </a:fld>
            <a:endParaRPr lang="es-ES"/>
          </a:p>
        </p:txBody>
      </p:sp>
    </p:spTree>
    <p:extLst>
      <p:ext uri="{BB962C8B-B14F-4D97-AF65-F5344CB8AC3E}">
        <p14:creationId xmlns:p14="http://schemas.microsoft.com/office/powerpoint/2010/main" val="150055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3</a:t>
            </a:fld>
            <a:endParaRPr lang="es-ES"/>
          </a:p>
        </p:txBody>
      </p:sp>
    </p:spTree>
    <p:extLst>
      <p:ext uri="{BB962C8B-B14F-4D97-AF65-F5344CB8AC3E}">
        <p14:creationId xmlns:p14="http://schemas.microsoft.com/office/powerpoint/2010/main" val="211700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5</a:t>
            </a:fld>
            <a:endParaRPr lang="es-ES"/>
          </a:p>
        </p:txBody>
      </p:sp>
    </p:spTree>
    <p:extLst>
      <p:ext uri="{BB962C8B-B14F-4D97-AF65-F5344CB8AC3E}">
        <p14:creationId xmlns:p14="http://schemas.microsoft.com/office/powerpoint/2010/main" val="204274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6</a:t>
            </a:fld>
            <a:endParaRPr lang="es-ES"/>
          </a:p>
        </p:txBody>
      </p:sp>
    </p:spTree>
    <p:extLst>
      <p:ext uri="{BB962C8B-B14F-4D97-AF65-F5344CB8AC3E}">
        <p14:creationId xmlns:p14="http://schemas.microsoft.com/office/powerpoint/2010/main" val="313007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7</a:t>
            </a:fld>
            <a:endParaRPr lang="es-ES"/>
          </a:p>
        </p:txBody>
      </p:sp>
    </p:spTree>
    <p:extLst>
      <p:ext uri="{BB962C8B-B14F-4D97-AF65-F5344CB8AC3E}">
        <p14:creationId xmlns:p14="http://schemas.microsoft.com/office/powerpoint/2010/main" val="235852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8</a:t>
            </a:fld>
            <a:endParaRPr lang="es-ES"/>
          </a:p>
        </p:txBody>
      </p:sp>
    </p:spTree>
    <p:extLst>
      <p:ext uri="{BB962C8B-B14F-4D97-AF65-F5344CB8AC3E}">
        <p14:creationId xmlns:p14="http://schemas.microsoft.com/office/powerpoint/2010/main" val="137867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9</a:t>
            </a:fld>
            <a:endParaRPr lang="es-ES"/>
          </a:p>
        </p:txBody>
      </p:sp>
    </p:spTree>
    <p:extLst>
      <p:ext uri="{BB962C8B-B14F-4D97-AF65-F5344CB8AC3E}">
        <p14:creationId xmlns:p14="http://schemas.microsoft.com/office/powerpoint/2010/main" val="426996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10</a:t>
            </a:fld>
            <a:endParaRPr lang="es-ES"/>
          </a:p>
        </p:txBody>
      </p:sp>
    </p:spTree>
    <p:extLst>
      <p:ext uri="{BB962C8B-B14F-4D97-AF65-F5344CB8AC3E}">
        <p14:creationId xmlns:p14="http://schemas.microsoft.com/office/powerpoint/2010/main" val="319315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04/05/2020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09119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04/05/2020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8502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04/05/2020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426411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04/05/2020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9703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04/05/2020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150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7D88B7F-8EC6-4E4A-A255-C0F01175EF21}" type="datetimeFigureOut">
              <a:rPr lang="es-ES" smtClean="0"/>
              <a:t>04/05/2020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742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7D88B7F-8EC6-4E4A-A255-C0F01175EF21}" type="datetimeFigureOut">
              <a:rPr lang="es-ES" smtClean="0"/>
              <a:t>04/05/2020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3287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7D88B7F-8EC6-4E4A-A255-C0F01175EF21}" type="datetimeFigureOut">
              <a:rPr lang="es-ES" smtClean="0"/>
              <a:t>04/05/2020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1310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D88B7F-8EC6-4E4A-A255-C0F01175EF21}" type="datetimeFigureOut">
              <a:rPr lang="es-ES" smtClean="0"/>
              <a:t>04/05/2020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499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04/05/2020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835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04/05/2020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60976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8B7F-8EC6-4E4A-A255-C0F01175EF21}" type="datetimeFigureOut">
              <a:rPr lang="es-ES" smtClean="0"/>
              <a:t>04/05/2020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22FF-4F5B-4CA2-A344-75B9E8707C1D}" type="slidenum">
              <a:rPr lang="es-ES" smtClean="0"/>
              <a:t>‹Nº›</a:t>
            </a:fld>
            <a:endParaRPr lang="es-ES"/>
          </a:p>
        </p:txBody>
      </p:sp>
    </p:spTree>
    <p:extLst>
      <p:ext uri="{BB962C8B-B14F-4D97-AF65-F5344CB8AC3E}">
        <p14:creationId xmlns:p14="http://schemas.microsoft.com/office/powerpoint/2010/main" val="34323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hyperlink" Target="https://www.camara.es/sistema-cameral-ante-crisis-coronavi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hyperlink" Target="https://www.lamoncloa.gob.es/serviciosdeprensa/notasprensa/consumo/Documents/2020/030520%20GU%C3%8DA%20COMPRA%20MASCARILLAS.pdf" TargetMode="External"/><Relationship Id="rId4" Type="http://schemas.openxmlformats.org/officeDocument/2006/relationships/hyperlink" Target="https://www.lamoncloa.gob.es/serviciosdeprensa/notasprensa/sanidad14/Documents/2020/03052020_Desescalada.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hyperlink" Target="https://www.boe.es/boe/dias/2020/05/04/pdfs/BOE-A-2020-4802.pdf" TargetMode="External"/><Relationship Id="rId4" Type="http://schemas.openxmlformats.org/officeDocument/2006/relationships/hyperlink" Target="https://www.boe.es/boe/dias/2020/05/04/pdfs/BOE-A-2020-4801.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boe.es/boe/dias/2020/05/03/pdfs/BOE-A-2020-4789.pdf" TargetMode="External"/><Relationship Id="rId5" Type="http://schemas.openxmlformats.org/officeDocument/2006/relationships/hyperlink" Target="https://www.boe.es/boe/dias/2020/05/03/pdfs/BOE-A-2020-4791.pdf" TargetMode="External"/><Relationship Id="rId4" Type="http://schemas.openxmlformats.org/officeDocument/2006/relationships/hyperlink" Target="https://www.boe.es/boe/dias/2020/05/03/pdfs/BOE-A-2020-4793.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hyperlink" Target="https://www.boe.es/boe/dias/2020/05/03/pdfs/BOE-A-2020-4790.pdf" TargetMode="External"/><Relationship Id="rId4" Type="http://schemas.openxmlformats.org/officeDocument/2006/relationships/hyperlink" Target="https://www.boe.es/boe/dias/2020/05/03/pdfs/BOE-A-2020-479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boe.es/boe/dias/2020/05/02/pdfs/BOE-A-2020-4786.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camara.es/sites/default/files/noticias/nota_resumen_30_abril_medidas_oo.ii._covid-19_1.pdf" TargetMode="External"/><Relationship Id="rId5" Type="http://schemas.openxmlformats.org/officeDocument/2006/relationships/hyperlink" Target="https://www.camara.es/sites/default/files/noticias/iniciativas_de_la_ue_en_el_contexto_de_la_crisis_del_covid-19_-_24_abril.pdf" TargetMode="External"/><Relationship Id="rId4" Type="http://schemas.openxmlformats.org/officeDocument/2006/relationships/hyperlink" Target="https://www.camara.es/sites/default/files/noticias/camara_comercio_esp_-_recopilacion_medidas_adoptadas_por_el_gobierno_de_espana_-_crisis_sanitaria_-_24_abril_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073" y="2886565"/>
            <a:ext cx="6676079" cy="2382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mn-lt"/>
              </a:rPr>
              <a:t>Boletín de información diaria sobre el COVID-19 </a:t>
            </a:r>
            <a:br>
              <a:rPr lang="es-ES" b="1" dirty="0">
                <a:latin typeface="+mn-lt"/>
              </a:rPr>
            </a:br>
            <a:r>
              <a:rPr lang="es-ES" b="1" dirty="0">
                <a:latin typeface="+mn-lt"/>
              </a:rPr>
              <a:t>y el Estado de Alarma</a:t>
            </a: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9" name="CuadroTexto 8"/>
          <p:cNvSpPr txBox="1"/>
          <p:nvPr/>
        </p:nvSpPr>
        <p:spPr>
          <a:xfrm>
            <a:off x="9784080" y="6273388"/>
            <a:ext cx="3213463" cy="369332"/>
          </a:xfrm>
          <a:prstGeom prst="rect">
            <a:avLst/>
          </a:prstGeom>
          <a:noFill/>
        </p:spPr>
        <p:txBody>
          <a:bodyPr wrap="square" rtlCol="0">
            <a:spAutoFit/>
          </a:bodyPr>
          <a:lstStyle/>
          <a:p>
            <a:r>
              <a:rPr lang="es-ES" b="1" dirty="0"/>
              <a:t>19 de marzo de 2020</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7"/>
            <a:ext cx="12187646" cy="6854693"/>
          </a:xfrm>
          <a:prstGeom prst="rect">
            <a:avLst/>
          </a:prstGeom>
        </p:spPr>
      </p:pic>
      <p:sp>
        <p:nvSpPr>
          <p:cNvPr id="2" name="Rectángulo 1"/>
          <p:cNvSpPr/>
          <p:nvPr/>
        </p:nvSpPr>
        <p:spPr>
          <a:xfrm>
            <a:off x="283770" y="2716226"/>
            <a:ext cx="6096000" cy="1569660"/>
          </a:xfrm>
          <a:prstGeom prst="rect">
            <a:avLst/>
          </a:prstGeom>
        </p:spPr>
        <p:txBody>
          <a:bodyPr>
            <a:spAutoFit/>
          </a:bodyPr>
          <a:lstStyle/>
          <a:p>
            <a:r>
              <a:rPr lang="es-ES" sz="3200" b="1" dirty="0"/>
              <a:t>Boletín de información diaria </a:t>
            </a:r>
          </a:p>
          <a:p>
            <a:r>
              <a:rPr lang="es-ES" sz="3200" b="1" dirty="0"/>
              <a:t>sobre el COVID-19 </a:t>
            </a:r>
          </a:p>
          <a:p>
            <a:r>
              <a:rPr lang="es-ES" sz="3200" b="1" dirty="0"/>
              <a:t>y el Estado de Alarma</a:t>
            </a:r>
          </a:p>
        </p:txBody>
      </p:sp>
      <p:sp>
        <p:nvSpPr>
          <p:cNvPr id="12" name="CuadroTexto 11"/>
          <p:cNvSpPr txBox="1"/>
          <p:nvPr/>
        </p:nvSpPr>
        <p:spPr>
          <a:xfrm>
            <a:off x="566670" y="4456225"/>
            <a:ext cx="4301544" cy="369332"/>
          </a:xfrm>
          <a:prstGeom prst="rect">
            <a:avLst/>
          </a:prstGeom>
          <a:noFill/>
        </p:spPr>
        <p:txBody>
          <a:bodyPr wrap="square" rtlCol="0">
            <a:spAutoFit/>
          </a:bodyPr>
          <a:lstStyle/>
          <a:p>
            <a:pPr algn="ctr"/>
            <a:r>
              <a:rPr lang="es-ES" b="1" dirty="0"/>
              <a:t>4</a:t>
            </a:r>
            <a:r>
              <a:rPr lang="es-ES" b="1" dirty="0" smtClean="0"/>
              <a:t> de mayo de </a:t>
            </a:r>
            <a:r>
              <a:rPr lang="es-ES" b="1" dirty="0"/>
              <a:t>2020</a:t>
            </a:r>
          </a:p>
        </p:txBody>
      </p:sp>
    </p:spTree>
    <p:extLst>
      <p:ext uri="{BB962C8B-B14F-4D97-AF65-F5344CB8AC3E}">
        <p14:creationId xmlns:p14="http://schemas.microsoft.com/office/powerpoint/2010/main" val="125640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283335" y="1672690"/>
            <a:ext cx="5083711" cy="2523768"/>
          </a:xfrm>
          <a:prstGeom prst="rect">
            <a:avLst/>
          </a:prstGeom>
          <a:noFill/>
        </p:spPr>
        <p:txBody>
          <a:bodyPr wrap="square" rtlCol="0">
            <a:spAutoFit/>
          </a:bodyPr>
          <a:lstStyle/>
          <a:p>
            <a:r>
              <a:rPr lang="es-ES" sz="2000" dirty="0"/>
              <a:t>Y recuerda que puedes consultar el detalle de todas las actuaciones de la red de Cámaras Territoriales para empresas y ciudadanos aquí:</a:t>
            </a:r>
          </a:p>
          <a:p>
            <a:endParaRPr lang="es-ES" sz="2000" b="1" dirty="0">
              <a:hlinkClick r:id="rId4"/>
            </a:endParaRPr>
          </a:p>
          <a:p>
            <a:pPr algn="ctr"/>
            <a:r>
              <a:rPr lang="es-ES" sz="2000" b="1" dirty="0">
                <a:hlinkClick r:id="rId4"/>
              </a:rPr>
              <a:t>Toda la información sobre el COVID-19 de Cámara de España y la red de Cámaras de Comercio </a:t>
            </a:r>
            <a:endParaRPr lang="es-ES" sz="2000" b="1" dirty="0"/>
          </a:p>
          <a:p>
            <a:endParaRPr lang="es-ES" b="1" dirty="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5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 y="1821081"/>
            <a:ext cx="6078830" cy="3216265"/>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4"/>
              </a:rPr>
              <a:t>Preguntas </a:t>
            </a:r>
            <a:r>
              <a:rPr lang="es-ES" dirty="0" smtClean="0">
                <a:latin typeface="Calibri" panose="020F0502020204030204" pitchFamily="34" charset="0"/>
                <a:cs typeface="Calibri" panose="020F0502020204030204" pitchFamily="34" charset="0"/>
                <a:hlinkClick r:id="rId4"/>
              </a:rPr>
              <a:t>frecuentes sobre el Plan de Transición</a:t>
            </a:r>
            <a:r>
              <a:rPr lang="es-ES" dirty="0" smtClean="0">
                <a:latin typeface="Calibri" panose="020F0502020204030204" pitchFamily="34" charset="0"/>
                <a:cs typeface="Calibri" panose="020F0502020204030204" pitchFamily="34" charset="0"/>
              </a:rPr>
              <a:t>. El Gobierno ha publicado este documento respondiendo a las dudas que pueden surgir sobre las distintas fases del proceso de desescalada </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Desde este lunes es </a:t>
            </a:r>
            <a:r>
              <a:rPr lang="es-ES" b="1" dirty="0" smtClean="0">
                <a:latin typeface="Calibri" panose="020F0502020204030204" pitchFamily="34" charset="0"/>
                <a:cs typeface="Calibri" panose="020F0502020204030204" pitchFamily="34" charset="0"/>
              </a:rPr>
              <a:t>obligatorio </a:t>
            </a:r>
            <a:r>
              <a:rPr lang="es-ES" dirty="0" smtClean="0">
                <a:latin typeface="Calibri" panose="020F0502020204030204" pitchFamily="34" charset="0"/>
                <a:cs typeface="Calibri" panose="020F0502020204030204" pitchFamily="34" charset="0"/>
              </a:rPr>
              <a:t>el uso de mascarillas en todos los transportes públicos. Esa obligación afecta también a los niños a partir de 3 años. El Ministerio de Consumo ha publicado una </a:t>
            </a:r>
            <a:r>
              <a:rPr lang="es-ES" dirty="0" smtClean="0">
                <a:latin typeface="Calibri" panose="020F0502020204030204" pitchFamily="34" charset="0"/>
                <a:cs typeface="Calibri" panose="020F0502020204030204" pitchFamily="34" charset="0"/>
                <a:hlinkClick r:id="rId5"/>
              </a:rPr>
              <a:t>guía sobre las mascarillas que deben utilizarse</a:t>
            </a:r>
            <a:r>
              <a:rPr lang="es-ES" dirty="0" smtClean="0">
                <a:latin typeface="Calibri" panose="020F0502020204030204" pitchFamily="34" charset="0"/>
                <a:cs typeface="Calibri" panose="020F0502020204030204" pitchFamily="34" charset="0"/>
              </a:rPr>
              <a:t>. En el transporte privado también es obligatorio, dependiendo del número de ocupantes del </a:t>
            </a:r>
            <a:r>
              <a:rPr lang="es-ES" dirty="0" smtClean="0">
                <a:latin typeface="Calibri" panose="020F0502020204030204" pitchFamily="34" charset="0"/>
                <a:cs typeface="Calibri" panose="020F0502020204030204" pitchFamily="34" charset="0"/>
              </a:rPr>
              <a:t>vehículo</a:t>
            </a: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2</a:t>
            </a:fld>
            <a:endParaRPr lang="es-ES"/>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1" y="0"/>
            <a:ext cx="6096381" cy="835159"/>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444771" y="83045"/>
            <a:ext cx="5224389" cy="669067"/>
          </a:xfrm>
        </p:spPr>
        <p:txBody>
          <a:bodyPr>
            <a:no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422444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 y="1627722"/>
            <a:ext cx="6078830" cy="4124206"/>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Las autoridades sanitarias recuerdan que en esta etapa, en la que se permiten las salidas del domicilio, la responsabilidad individual es clave para evitar un rebrote de la enfermedad. Cruzarse unos segundos durante el paseo o al hacer deporte, a menos distancia de la recomendada, prácticamente no supone ningún riesgo. Detenerse en la vía pública sí aumenta ese riesgo, y más cuánto más tiempo</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rPr>
              <a:t>Hasta este mañana, solo las Comunidades Autónomas de Baleares y Canarias han solicitado que más territorios puedan pasar a la Fase I de la desescalada, a partir del lunes 11. Las Comunidades que lo deseen deberán pedir esa transición hasta el próximo miércoles</a:t>
            </a:r>
          </a:p>
          <a:p>
            <a:pPr marL="457200" indent="-381000">
              <a:spcBef>
                <a:spcPts val="600"/>
              </a:spcBef>
              <a:buSzPts val="2400"/>
              <a:buFontTx/>
              <a:buChar char="▸"/>
            </a:pPr>
            <a:endParaRPr lang="es-ES" dirty="0" smtClean="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3</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1" y="0"/>
            <a:ext cx="6096381" cy="835159"/>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444771" y="83045"/>
            <a:ext cx="5224389" cy="669067"/>
          </a:xfrm>
        </p:spPr>
        <p:txBody>
          <a:bodyPr>
            <a:no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291337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1261989" y="2491512"/>
            <a:ext cx="5627840" cy="1320819"/>
          </a:xfrm>
        </p:spPr>
        <p:txBody>
          <a:bodyPr>
            <a:normAutofit/>
          </a:bodyPr>
          <a:lstStyle/>
          <a:p>
            <a:r>
              <a:rPr lang="es-ES" sz="5400" b="1" dirty="0"/>
              <a:t>Anuncios y medidas</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7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8723"/>
            <a:ext cx="12192765" cy="6857572"/>
          </a:xfrm>
          <a:prstGeom prst="rect">
            <a:avLst/>
          </a:prstGeom>
        </p:spPr>
      </p:pic>
      <p:sp>
        <p:nvSpPr>
          <p:cNvPr id="6" name="Rectángulo 5"/>
          <p:cNvSpPr/>
          <p:nvPr/>
        </p:nvSpPr>
        <p:spPr>
          <a:xfrm>
            <a:off x="-765" y="1910430"/>
            <a:ext cx="6748530" cy="2939266"/>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4"/>
              </a:rPr>
              <a:t>Ministerio de Trabajo y Economía Social – Subsidio extraordinario para empleadas de hogar</a:t>
            </a:r>
            <a:r>
              <a:rPr lang="es-ES" dirty="0" smtClean="0">
                <a:latin typeface="Calibri" panose="020F0502020204030204" pitchFamily="34" charset="0"/>
                <a:cs typeface="Calibri" panose="020F0502020204030204" pitchFamily="34" charset="0"/>
              </a:rPr>
              <a:t>. Resolución que define las condiciones para la percepción del subsidio extraordinario aprobado para las trabajadoras de hogar afectadas por el cese de actividad con motivo de la pandemia de Covid-19</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5"/>
              </a:rPr>
              <a:t>Ministerio de Trabajo y Economía social – Subsidio excepcional para trabajadores temporales</a:t>
            </a:r>
            <a:r>
              <a:rPr lang="es-ES" dirty="0" smtClean="0">
                <a:latin typeface="Calibri" panose="020F0502020204030204" pitchFamily="34" charset="0"/>
                <a:cs typeface="Calibri" panose="020F0502020204030204" pitchFamily="34" charset="0"/>
              </a:rPr>
              <a:t>. Resolución que define el procedimiento para que las personas con contrato temporal finalizado después de la declaración del Estado de Alarma puedan solicitar un subsidio extraordinario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5</a:t>
            </a:fld>
            <a:endParaRPr lang="es-ES"/>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11785"/>
            <a:ext cx="7710380" cy="669067"/>
          </a:xfrm>
        </p:spPr>
        <p:txBody>
          <a:bodyPr>
            <a:normAutofit/>
          </a:bodyPr>
          <a:lstStyle/>
          <a:p>
            <a:r>
              <a:rPr lang="es-ES" sz="4000" b="1" dirty="0">
                <a:solidFill>
                  <a:schemeClr val="bg1"/>
                </a:solidFill>
              </a:rPr>
              <a:t>B.O.E. </a:t>
            </a:r>
            <a:r>
              <a:rPr lang="es-ES" sz="4000" b="1" dirty="0" smtClean="0">
                <a:solidFill>
                  <a:schemeClr val="bg1"/>
                </a:solidFill>
              </a:rPr>
              <a:t>4 de mayo</a:t>
            </a:r>
            <a:endParaRPr lang="es-ES" sz="4000" b="1" dirty="0">
              <a:solidFill>
                <a:schemeClr val="bg1"/>
              </a:solidFill>
            </a:endParaRPr>
          </a:p>
        </p:txBody>
      </p:sp>
    </p:spTree>
    <p:extLst>
      <p:ext uri="{BB962C8B-B14F-4D97-AF65-F5344CB8AC3E}">
        <p14:creationId xmlns:p14="http://schemas.microsoft.com/office/powerpoint/2010/main" val="108956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8723"/>
            <a:ext cx="12192765" cy="6857572"/>
          </a:xfrm>
          <a:prstGeom prst="rect">
            <a:avLst/>
          </a:prstGeom>
        </p:spPr>
      </p:pic>
      <p:sp>
        <p:nvSpPr>
          <p:cNvPr id="6" name="Rectángulo 5"/>
          <p:cNvSpPr/>
          <p:nvPr/>
        </p:nvSpPr>
        <p:spPr>
          <a:xfrm>
            <a:off x="-765" y="716446"/>
            <a:ext cx="6748530" cy="5232202"/>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4"/>
              </a:rPr>
              <a:t>Ministerio de Sanidad – Condiciones para el comercio, servicios y otros establecimientos en la Fase 0 de la desescalada</a:t>
            </a:r>
            <a:r>
              <a:rPr lang="es-ES" dirty="0" smtClean="0">
                <a:latin typeface="Calibri" panose="020F0502020204030204" pitchFamily="34" charset="0"/>
                <a:cs typeface="Calibri" panose="020F0502020204030204" pitchFamily="34" charset="0"/>
              </a:rPr>
              <a:t>. Orden Ministerial que establece las condiciones para la reapertura del comercio minorista, ciertos servicios de restauración y restauración, servicio de archivo y práctica del deporte profesional al entrar en vigor la Fase 0 del plan de desescalada</a:t>
            </a:r>
          </a:p>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5"/>
              </a:rPr>
              <a:t>Ministerio de Sanidad – Condiciones para comercio minorista, hostelería y restauración en la Fase I de la desescalada</a:t>
            </a:r>
            <a:r>
              <a:rPr lang="es-ES" dirty="0" smtClean="0">
                <a:latin typeface="Calibri" panose="020F0502020204030204" pitchFamily="34" charset="0"/>
                <a:cs typeface="Calibri" panose="020F0502020204030204" pitchFamily="34" charset="0"/>
              </a:rPr>
              <a:t>. Orden Ministerial que establece las condiciones de reapertura de los establecimientos comerciales, las terrazas y los servicios de hostelería en la Fase I del proceso de desescalada, aplicable desde el 4 de mayo en las islas de Formentera, La Gomera, La Graciosa y Hierro</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6"/>
              </a:rPr>
              <a:t>Ministerio de Transportes y Movilidad – Uso de mascarillas en el transporte </a:t>
            </a:r>
            <a:r>
              <a:rPr lang="es-ES" dirty="0" smtClean="0">
                <a:latin typeface="Calibri" panose="020F0502020204030204" pitchFamily="34" charset="0"/>
                <a:cs typeface="Calibri" panose="020F0502020204030204" pitchFamily="34" charset="0"/>
                <a:hlinkClick r:id="rId6"/>
              </a:rPr>
              <a:t>público y privado</a:t>
            </a:r>
            <a:r>
              <a:rPr lang="es-ES" dirty="0" smtClean="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Orden Ministerial que establece la obligatoriedad del uso de mascarillas que cubran nariz y boca para los usuarios de </a:t>
            </a:r>
            <a:r>
              <a:rPr lang="es-ES" dirty="0" smtClean="0">
                <a:latin typeface="Calibri" panose="020F0502020204030204" pitchFamily="34" charset="0"/>
                <a:cs typeface="Calibri" panose="020F0502020204030204" pitchFamily="34" charset="0"/>
              </a:rPr>
              <a:t>todo el transporte público y en los vehículos privados   </a:t>
            </a: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6</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11785"/>
            <a:ext cx="7710380" cy="669067"/>
          </a:xfrm>
        </p:spPr>
        <p:txBody>
          <a:bodyPr>
            <a:normAutofit/>
          </a:bodyPr>
          <a:lstStyle/>
          <a:p>
            <a:r>
              <a:rPr lang="es-ES" sz="4000" b="1" dirty="0">
                <a:solidFill>
                  <a:schemeClr val="bg1"/>
                </a:solidFill>
              </a:rPr>
              <a:t>B.O.E. 3</a:t>
            </a:r>
            <a:r>
              <a:rPr lang="es-ES" sz="4000" b="1" dirty="0" smtClean="0">
                <a:solidFill>
                  <a:schemeClr val="bg1"/>
                </a:solidFill>
              </a:rPr>
              <a:t> de mayo</a:t>
            </a:r>
            <a:endParaRPr lang="es-ES" sz="4000" b="1" dirty="0">
              <a:solidFill>
                <a:schemeClr val="bg1"/>
              </a:solidFill>
            </a:endParaRPr>
          </a:p>
        </p:txBody>
      </p:sp>
    </p:spTree>
    <p:extLst>
      <p:ext uri="{BB962C8B-B14F-4D97-AF65-F5344CB8AC3E}">
        <p14:creationId xmlns:p14="http://schemas.microsoft.com/office/powerpoint/2010/main" val="296971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8723"/>
            <a:ext cx="12192765" cy="6857572"/>
          </a:xfrm>
          <a:prstGeom prst="rect">
            <a:avLst/>
          </a:prstGeom>
        </p:spPr>
      </p:pic>
      <p:sp>
        <p:nvSpPr>
          <p:cNvPr id="6" name="Rectángulo 5"/>
          <p:cNvSpPr/>
          <p:nvPr/>
        </p:nvSpPr>
        <p:spPr>
          <a:xfrm>
            <a:off x="0" y="1822633"/>
            <a:ext cx="6748530" cy="2939266"/>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4"/>
              </a:rPr>
              <a:t>Ministerio de Sanidad – Propuestas de las Comunidades Autónomas para la transición de las fases de desescalada</a:t>
            </a:r>
            <a:r>
              <a:rPr lang="es-ES" dirty="0" smtClean="0">
                <a:latin typeface="Calibri" panose="020F0502020204030204" pitchFamily="34" charset="0"/>
                <a:cs typeface="Calibri" panose="020F0502020204030204" pitchFamily="34" charset="0"/>
              </a:rPr>
              <a:t>. Orden Ministerial que establece el procedimiento por el que las Comunidades Autónomas podrán solicitar el paso de una fase a otra de las previstas en el plan de desescalada para ciertas provincias o territorios</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Ministerio de Sanidad – Obras de rehabilitación en inmuebles</a:t>
            </a:r>
            <a:r>
              <a:rPr lang="es-ES" dirty="0">
                <a:latin typeface="Calibri" panose="020F0502020204030204" pitchFamily="34" charset="0"/>
                <a:cs typeface="Calibri" panose="020F0502020204030204" pitchFamily="34" charset="0"/>
              </a:rPr>
              <a:t>. Orden Ministerial sobre las condiciones en las que se permite la reanudación de obras de rehabilitación en viviendas, locales y zonas delimitadas de los edificios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7</a:t>
            </a:fld>
            <a:endParaRPr lang="es-ES"/>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11785"/>
            <a:ext cx="7710380" cy="669067"/>
          </a:xfrm>
        </p:spPr>
        <p:txBody>
          <a:bodyPr>
            <a:normAutofit/>
          </a:bodyPr>
          <a:lstStyle/>
          <a:p>
            <a:r>
              <a:rPr lang="es-ES" sz="4000" b="1" dirty="0">
                <a:solidFill>
                  <a:schemeClr val="bg1"/>
                </a:solidFill>
              </a:rPr>
              <a:t>B.O.E. 3</a:t>
            </a:r>
            <a:r>
              <a:rPr lang="es-ES" sz="4000" b="1" dirty="0" smtClean="0">
                <a:solidFill>
                  <a:schemeClr val="bg1"/>
                </a:solidFill>
              </a:rPr>
              <a:t> de mayo</a:t>
            </a:r>
            <a:endParaRPr lang="es-ES" sz="4000" b="1" dirty="0">
              <a:solidFill>
                <a:schemeClr val="bg1"/>
              </a:solidFill>
            </a:endParaRPr>
          </a:p>
        </p:txBody>
      </p:sp>
    </p:spTree>
    <p:extLst>
      <p:ext uri="{BB962C8B-B14F-4D97-AF65-F5344CB8AC3E}">
        <p14:creationId xmlns:p14="http://schemas.microsoft.com/office/powerpoint/2010/main" val="357921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8723"/>
            <a:ext cx="12192765" cy="6857572"/>
          </a:xfrm>
          <a:prstGeom prst="rect">
            <a:avLst/>
          </a:prstGeom>
        </p:spPr>
      </p:pic>
      <p:sp>
        <p:nvSpPr>
          <p:cNvPr id="6" name="Rectángulo 5"/>
          <p:cNvSpPr/>
          <p:nvPr/>
        </p:nvSpPr>
        <p:spPr>
          <a:xfrm>
            <a:off x="0" y="2641399"/>
            <a:ext cx="6748530" cy="1477328"/>
          </a:xfrm>
          <a:prstGeom prst="rect">
            <a:avLst/>
          </a:prstGeom>
        </p:spPr>
        <p:txBody>
          <a:bodyPr wrap="square">
            <a:spAutoFit/>
          </a:bodyPr>
          <a:lstStyle/>
          <a:p>
            <a:pPr marL="457200" indent="-381000">
              <a:spcBef>
                <a:spcPts val="600"/>
              </a:spcBef>
              <a:buSzPts val="2400"/>
              <a:buFontTx/>
              <a:buChar char="▸"/>
            </a:pPr>
            <a:r>
              <a:rPr lang="es-ES" dirty="0" smtClean="0">
                <a:latin typeface="Calibri" panose="020F0502020204030204" pitchFamily="34" charset="0"/>
                <a:cs typeface="Calibri" panose="020F0502020204030204" pitchFamily="34" charset="0"/>
                <a:hlinkClick r:id="rId4"/>
              </a:rPr>
              <a:t>Ministerio de Transportes y Movilidad – Préstamos avalados para el pago de alquileres</a:t>
            </a:r>
            <a:r>
              <a:rPr lang="es-ES" dirty="0" smtClean="0">
                <a:latin typeface="Calibri" panose="020F0502020204030204" pitchFamily="34" charset="0"/>
                <a:cs typeface="Calibri" panose="020F0502020204030204" pitchFamily="34" charset="0"/>
              </a:rPr>
              <a:t>. Orden Ministerial que regula las condiciones de los préstamos a través de la línea de avales del ICO para los arrendatarios de vivienda habitual en situación de vulnerabilidad debido a la pandemia de Covid-19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8</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11785"/>
            <a:ext cx="7710380" cy="669067"/>
          </a:xfrm>
        </p:spPr>
        <p:txBody>
          <a:bodyPr>
            <a:normAutofit/>
          </a:bodyPr>
          <a:lstStyle/>
          <a:p>
            <a:r>
              <a:rPr lang="es-ES" sz="4000" b="1" dirty="0">
                <a:solidFill>
                  <a:schemeClr val="bg1"/>
                </a:solidFill>
              </a:rPr>
              <a:t>B.O.E. 2</a:t>
            </a:r>
            <a:r>
              <a:rPr lang="es-ES" sz="4000" b="1" dirty="0" smtClean="0">
                <a:solidFill>
                  <a:schemeClr val="bg1"/>
                </a:solidFill>
              </a:rPr>
              <a:t> de mayo</a:t>
            </a:r>
            <a:endParaRPr lang="es-ES" sz="4000" b="1" dirty="0">
              <a:solidFill>
                <a:schemeClr val="bg1"/>
              </a:solidFill>
            </a:endParaRPr>
          </a:p>
        </p:txBody>
      </p:sp>
    </p:spTree>
    <p:extLst>
      <p:ext uri="{BB962C8B-B14F-4D97-AF65-F5344CB8AC3E}">
        <p14:creationId xmlns:p14="http://schemas.microsoft.com/office/powerpoint/2010/main" val="371326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67001"/>
            <a:ext cx="6748530" cy="4724370"/>
          </a:xfrm>
          <a:prstGeom prst="rect">
            <a:avLst/>
          </a:prstGeom>
        </p:spPr>
        <p:txBody>
          <a:bodyPr wrap="square">
            <a:spAutoFit/>
          </a:bodyPr>
          <a:lstStyle/>
          <a:p>
            <a:pPr marL="76200" algn="just">
              <a:spcBef>
                <a:spcPts val="600"/>
              </a:spcBef>
              <a:buSzPts val="2400"/>
            </a:pPr>
            <a:r>
              <a:rPr lang="es-ES" sz="2000" b="1" dirty="0">
                <a:latin typeface="Calibri" panose="020F0502020204030204" pitchFamily="34" charset="0"/>
                <a:cs typeface="Calibri" panose="020F0502020204030204" pitchFamily="34" charset="0"/>
              </a:rPr>
              <a:t>En Cámara de España ponemos a disposición de empresarios,  autónomos y la red territorial de Cámaras de Comercio los siguientes documentos-resumen: </a:t>
            </a:r>
          </a:p>
          <a:p>
            <a:pPr marL="76200">
              <a:spcBef>
                <a:spcPts val="600"/>
              </a:spcBef>
              <a:buSzPts val="2400"/>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Medidas aprobadas por el Gobierno de España ante la pandemia de COVID-19</a:t>
            </a:r>
            <a:r>
              <a:rPr lang="es-ES" dirty="0">
                <a:latin typeface="Calibri" panose="020F0502020204030204" pitchFamily="34" charset="0"/>
                <a:cs typeface="Calibri" panose="020F0502020204030204" pitchFamily="34" charset="0"/>
              </a:rPr>
              <a:t>. Es una recopilación de las decisiones tomadas desde el pasado 9 de marzo para actuar ante la crisis sanitaria y económica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Iniciativas de la UE en apoyo a las pymes</a:t>
            </a:r>
            <a:r>
              <a:rPr lang="es-ES" dirty="0">
                <a:latin typeface="Calibri" panose="020F0502020204030204" pitchFamily="34" charset="0"/>
                <a:cs typeface="Calibri" panose="020F0502020204030204" pitchFamily="34" charset="0"/>
              </a:rPr>
              <a:t>. Resumen de las distintas iniciativas puestas en marcha por la Unión Europea en respuesta a la pandemia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6"/>
              </a:rPr>
              <a:t>Medidas de organismos internacionales</a:t>
            </a:r>
            <a:r>
              <a:rPr lang="es-ES" dirty="0">
                <a:latin typeface="Calibri" panose="020F0502020204030204" pitchFamily="34" charset="0"/>
                <a:cs typeface="Calibri" panose="020F0502020204030204" pitchFamily="34" charset="0"/>
              </a:rPr>
              <a:t>, como la ONU y sus distintas agencias, el Fondo Monetario Internacional o el Banco Mundial, en respuesta al coronavirus</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9</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16" name="Rectángulo 15"/>
          <p:cNvSpPr/>
          <p:nvPr/>
        </p:nvSpPr>
        <p:spPr>
          <a:xfrm>
            <a:off x="-1" y="-27485"/>
            <a:ext cx="6297769"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178042" y="46746"/>
            <a:ext cx="7710380" cy="669067"/>
          </a:xfrm>
        </p:spPr>
        <p:txBody>
          <a:bodyPr>
            <a:normAutofit/>
          </a:bodyPr>
          <a:lstStyle/>
          <a:p>
            <a:r>
              <a:rPr lang="es-ES" sz="4000" b="1" dirty="0">
                <a:solidFill>
                  <a:schemeClr val="bg1"/>
                </a:solidFill>
              </a:rPr>
              <a:t>Otros documentos de interés</a:t>
            </a:r>
          </a:p>
        </p:txBody>
      </p:sp>
    </p:spTree>
    <p:extLst>
      <p:ext uri="{BB962C8B-B14F-4D97-AF65-F5344CB8AC3E}">
        <p14:creationId xmlns:p14="http://schemas.microsoft.com/office/powerpoint/2010/main" val="13576872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5935</TotalTime>
  <Words>828</Words>
  <Application>Microsoft Office PowerPoint</Application>
  <PresentationFormat>Panorámica</PresentationFormat>
  <Paragraphs>49</Paragraphs>
  <Slides>10</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Estado de situación </vt:lpstr>
      <vt:lpstr>Estado de situación </vt:lpstr>
      <vt:lpstr>Anuncios y medidas</vt:lpstr>
      <vt:lpstr>B.O.E. 4 de mayo</vt:lpstr>
      <vt:lpstr>B.O.E. 3 de mayo</vt:lpstr>
      <vt:lpstr>B.O.E. 3 de mayo</vt:lpstr>
      <vt:lpstr>B.O.E. 2 de mayo</vt:lpstr>
      <vt:lpstr>Otros documentos de interés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Melo Ayala</dc:creator>
  <cp:lastModifiedBy>Belén Melo Ayala</cp:lastModifiedBy>
  <cp:revision>284</cp:revision>
  <dcterms:created xsi:type="dcterms:W3CDTF">2020-03-18T17:09:08Z</dcterms:created>
  <dcterms:modified xsi:type="dcterms:W3CDTF">2020-05-04T11:44:04Z</dcterms:modified>
</cp:coreProperties>
</file>